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2" r:id="rId1"/>
  </p:sldMasterIdLst>
  <p:notesMasterIdLst>
    <p:notesMasterId r:id="rId9"/>
  </p:notesMasterIdLst>
  <p:handoutMasterIdLst>
    <p:handoutMasterId r:id="rId10"/>
  </p:handoutMasterIdLst>
  <p:sldIdLst>
    <p:sldId id="256" r:id="rId2"/>
    <p:sldId id="301" r:id="rId3"/>
    <p:sldId id="309" r:id="rId4"/>
    <p:sldId id="278" r:id="rId5"/>
    <p:sldId id="302" r:id="rId6"/>
    <p:sldId id="304" r:id="rId7"/>
    <p:sldId id="308" r:id="rId8"/>
  </p:sldIdLst>
  <p:sldSz cx="9144000" cy="6858000" type="screen4x3"/>
  <p:notesSz cx="6858000" cy="9144000"/>
  <p:custDataLst>
    <p:tags r:id="rId11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B224"/>
    <a:srgbClr val="99CCFF"/>
    <a:srgbClr val="69D02A"/>
    <a:srgbClr val="D100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Helle Formatvorlage 3 - Akz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2" autoAdjust="0"/>
    <p:restoredTop sz="94628" autoAdjust="0"/>
  </p:normalViewPr>
  <p:slideViewPr>
    <p:cSldViewPr>
      <p:cViewPr varScale="1">
        <p:scale>
          <a:sx n="111" d="100"/>
          <a:sy n="111" d="100"/>
        </p:scale>
        <p:origin x="163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6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Murrelektronik Thesis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5FDC4D-37BD-4C9D-9C1B-3B5219E17FD7}" type="datetimeFigureOut">
              <a:rPr lang="de-DE" smtClean="0">
                <a:latin typeface="Murrelektronik Thesis" pitchFamily="34" charset="0"/>
              </a:rPr>
              <a:pPr/>
              <a:t>23.05.2016</a:t>
            </a:fld>
            <a:endParaRPr lang="de-DE">
              <a:latin typeface="Murrelektronik Thesis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>
              <a:latin typeface="Murrelektronik Thesis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7BD70D-A0A2-4AAD-BD39-714F369E5072}" type="slidenum">
              <a:rPr lang="de-DE" smtClean="0">
                <a:latin typeface="Murrelektronik Thesis" pitchFamily="34" charset="0"/>
              </a:rPr>
              <a:pPr/>
              <a:t>‹#›</a:t>
            </a:fld>
            <a:endParaRPr lang="de-DE">
              <a:latin typeface="Murrelektronik Thesi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7471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urrelektronik Thesis" pitchFamily="34" charset="0"/>
              </a:defRPr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urrelektronik Thesis" pitchFamily="34" charset="0"/>
              </a:defRPr>
            </a:lvl1pPr>
          </a:lstStyle>
          <a:p>
            <a:fld id="{D7EF2AB8-C4B4-4F4B-AA43-868ECC3BEE4A}" type="datetimeFigureOut">
              <a:rPr lang="de-DE" smtClean="0"/>
              <a:pPr/>
              <a:t>23.05.2016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urrelektronik Thesis" pitchFamily="34" charset="0"/>
              </a:defRPr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urrelektronik Thesis" pitchFamily="34" charset="0"/>
              </a:defRPr>
            </a:lvl1pPr>
          </a:lstStyle>
          <a:p>
            <a:fld id="{5CF4B734-12C5-47AB-A0AB-884BDD2F3402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9744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urrelektronik Thesis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urrelektronik Thesis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urrelektronik Thesis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urrelektronik Thesis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urrelektronik Thesis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9B2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Picture 3" descr="C:\Dokumente und Einstellungen\Hornauer\Desktop\ME_Verlauf_72.jpg"/>
          <p:cNvPicPr>
            <a:picLocks noChangeArrowheads="1"/>
          </p:cNvPicPr>
          <p:nvPr userDrawn="1"/>
        </p:nvPicPr>
        <p:blipFill>
          <a:blip r:embed="rId2" cstate="screen"/>
          <a:srcRect l="57812" r="13843"/>
          <a:stretch>
            <a:fillRect/>
          </a:stretch>
        </p:blipFill>
        <p:spPr bwMode="auto">
          <a:xfrm rot="10800000" flipV="1">
            <a:off x="0" y="2736000"/>
            <a:ext cx="9144000" cy="136800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40000" y="3168000"/>
            <a:ext cx="8064000" cy="984885"/>
          </a:xfrm>
        </p:spPr>
        <p:txBody>
          <a:bodyPr>
            <a:spAutoFit/>
          </a:bodyPr>
          <a:lstStyle>
            <a:lvl1pPr>
              <a:defRPr sz="3200" b="0">
                <a:solidFill>
                  <a:schemeClr val="bg1"/>
                </a:solidFill>
                <a:latin typeface="Murrelektronik Thesis" pitchFamily="34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40000" y="3708000"/>
            <a:ext cx="8064000" cy="276999"/>
          </a:xfrm>
        </p:spPr>
        <p:txBody>
          <a:bodyPr>
            <a:spAutoFit/>
          </a:bodyPr>
          <a:lstStyle>
            <a:lvl1pPr marL="0" indent="0" algn="l">
              <a:buNone/>
              <a:defRPr>
                <a:solidFill>
                  <a:schemeClr val="bg1"/>
                </a:solidFill>
                <a:latin typeface="Murrelektronik Thesis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pic>
        <p:nvPicPr>
          <p:cNvPr id="12" name="Picture 2" descr="C:\Dokumente und Einstellungen\Hornauer\Desktop\ME_Verlauf_hell__72.jpg"/>
          <p:cNvPicPr>
            <a:picLocks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4104000"/>
            <a:ext cx="5400000" cy="108000"/>
          </a:xfrm>
          <a:prstGeom prst="rect">
            <a:avLst/>
          </a:prstGeom>
          <a:noFill/>
        </p:spPr>
      </p:pic>
      <p:pic>
        <p:nvPicPr>
          <p:cNvPr id="13" name="Picture 2" descr="C:\Dokumente und Einstellungen\Hornauer\Desktop\Murrelektronik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0000" y="468000"/>
            <a:ext cx="1800000" cy="776400"/>
          </a:xfrm>
          <a:prstGeom prst="rect">
            <a:avLst/>
          </a:prstGeom>
          <a:noFill/>
        </p:spPr>
      </p:pic>
      <p:sp>
        <p:nvSpPr>
          <p:cNvPr id="14" name="Datumsplatzhalter 3"/>
          <p:cNvSpPr>
            <a:spLocks noGrp="1"/>
          </p:cNvSpPr>
          <p:nvPr>
            <p:ph type="dt" sz="half" idx="10"/>
          </p:nvPr>
        </p:nvSpPr>
        <p:spPr>
          <a:xfrm>
            <a:off x="540000" y="6336000"/>
            <a:ext cx="1800000" cy="184666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Murrelektronik Thesis" pitchFamily="34" charset="0"/>
              </a:defRPr>
            </a:lvl1pPr>
          </a:lstStyle>
          <a:p>
            <a:fld id="{B9ACE337-5F14-40E3-BC32-8579DF15683B}" type="datetime1">
              <a:rPr lang="de-DE" smtClean="0"/>
              <a:pPr/>
              <a:t>23.05.2016</a:t>
            </a:fld>
            <a:endParaRPr lang="de-DE" dirty="0"/>
          </a:p>
        </p:txBody>
      </p:sp>
      <p:sp>
        <p:nvSpPr>
          <p:cNvPr id="1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3600000" cy="184666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Murrelektronik Thesis" pitchFamily="34" charset="0"/>
              </a:defRPr>
            </a:lvl1pPr>
          </a:lstStyle>
          <a:p>
            <a:r>
              <a:rPr lang="de-DE" smtClean="0"/>
              <a:t>Test</a:t>
            </a:r>
            <a:endParaRPr lang="de-DE"/>
          </a:p>
        </p:txBody>
      </p:sp>
      <p:sp>
        <p:nvSpPr>
          <p:cNvPr id="1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804000" y="6336000"/>
            <a:ext cx="1800000" cy="184666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Murrelektronik Thesis" pitchFamily="34" charset="0"/>
              </a:defRPr>
            </a:lvl1pPr>
          </a:lstStyle>
          <a:p>
            <a:fld id="{87B65CE6-5602-4DCE-B375-8D8385066D58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Standard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6D83-7DF9-434A-A04F-F5E6BEB7671D}" type="datetime1">
              <a:rPr lang="de-DE" smtClean="0"/>
              <a:pPr/>
              <a:t>23.05.2016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Test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65CE6-5602-4DCE-B375-8D8385066D58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 Standardseite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40000" y="1692000"/>
            <a:ext cx="37440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860000" y="1692000"/>
            <a:ext cx="37440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98973-673F-4835-BD90-549C3DA6ECC0}" type="datetime1">
              <a:rPr lang="de-DE" smtClean="0"/>
              <a:pPr/>
              <a:t>23.05.2016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Test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65CE6-5602-4DCE-B375-8D8385066D58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Hero-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umsplatzhalter 4"/>
          <p:cNvSpPr>
            <a:spLocks noGrp="1"/>
          </p:cNvSpPr>
          <p:nvPr>
            <p:ph type="dt" sz="half" idx="10"/>
          </p:nvPr>
        </p:nvSpPr>
        <p:spPr>
          <a:xfrm>
            <a:off x="540000" y="6336000"/>
            <a:ext cx="1800000" cy="184666"/>
          </a:xfrm>
        </p:spPr>
        <p:txBody>
          <a:bodyPr/>
          <a:lstStyle/>
          <a:p>
            <a:fld id="{E853CA2F-A255-4D7C-ABBF-3BFB4DF2D5B8}" type="datetime1">
              <a:rPr lang="de-DE" smtClean="0"/>
              <a:pPr/>
              <a:t>23.05.2016</a:t>
            </a:fld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04000" y="1260000"/>
            <a:ext cx="3600000" cy="307777"/>
          </a:xfrm>
        </p:spPr>
        <p:txBody>
          <a:bodyPr anchor="t" anchorCtr="0"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04000" y="2232000"/>
            <a:ext cx="3600000" cy="3960000"/>
          </a:xfrm>
        </p:spPr>
        <p:txBody>
          <a:bodyPr>
            <a:no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5004000" y="6336000"/>
            <a:ext cx="2700000" cy="184666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Test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7884000" y="6336000"/>
            <a:ext cx="720000" cy="184666"/>
          </a:xfrm>
        </p:spPr>
        <p:txBody>
          <a:bodyPr/>
          <a:lstStyle/>
          <a:p>
            <a:fld id="{87B65CE6-5602-4DCE-B375-8D8385066D5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0" y="288000"/>
            <a:ext cx="4572000" cy="639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0" i="1" dirty="0" smtClean="0">
                <a:latin typeface="Murrelektronik Thesis" pitchFamily="34" charset="0"/>
              </a:rPr>
              <a:t>Platzhalter für Hero-Bild</a:t>
            </a:r>
          </a:p>
          <a:p>
            <a:pPr algn="ctr"/>
            <a:r>
              <a:rPr lang="de-DE" sz="1600" b="0" i="1" dirty="0" smtClean="0">
                <a:latin typeface="Murrelektronik Thesis" pitchFamily="34" charset="0"/>
              </a:rPr>
              <a:t>Größe: 17,75</a:t>
            </a:r>
            <a:r>
              <a:rPr lang="de-DE" sz="1600" b="0" i="1" baseline="0" dirty="0" smtClean="0">
                <a:latin typeface="Murrelektronik Thesis" pitchFamily="34" charset="0"/>
              </a:rPr>
              <a:t> x 12,7 cm</a:t>
            </a:r>
          </a:p>
          <a:p>
            <a:pPr algn="ctr"/>
            <a:r>
              <a:rPr lang="de-DE" sz="1600" b="0" i="1" baseline="0" dirty="0" smtClean="0">
                <a:latin typeface="Murrelektronik Thesis" pitchFamily="34" charset="0"/>
              </a:rPr>
              <a:t>Positioniert auf 0 und 0,8 cm</a:t>
            </a:r>
            <a:endParaRPr lang="de-DE" sz="1600" b="0" i="1" dirty="0">
              <a:latin typeface="Murrelektronik Thesis" pitchFamily="34" charset="0"/>
            </a:endParaRPr>
          </a:p>
        </p:txBody>
      </p:sp>
      <p:sp>
        <p:nvSpPr>
          <p:cNvPr id="9" name="Inhaltsplatzhalter 8"/>
          <p:cNvSpPr>
            <a:spLocks noGrp="1"/>
          </p:cNvSpPr>
          <p:nvPr>
            <p:ph sz="quarter" idx="13"/>
          </p:nvPr>
        </p:nvSpPr>
        <p:spPr>
          <a:xfrm>
            <a:off x="5003999" y="972000"/>
            <a:ext cx="3600000" cy="369332"/>
          </a:xfrm>
        </p:spPr>
        <p:txBody>
          <a:bodyPr>
            <a:spAutoFit/>
          </a:bodyPr>
          <a:lstStyle>
            <a:lvl1pPr>
              <a:defRPr sz="1200" b="1" cap="all" baseline="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Hero-Folie gete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umsplatzhalter 4"/>
          <p:cNvSpPr>
            <a:spLocks noGrp="1"/>
          </p:cNvSpPr>
          <p:nvPr>
            <p:ph type="dt" sz="half" idx="10"/>
          </p:nvPr>
        </p:nvSpPr>
        <p:spPr>
          <a:xfrm>
            <a:off x="540000" y="6336000"/>
            <a:ext cx="1800000" cy="184666"/>
          </a:xfrm>
        </p:spPr>
        <p:txBody>
          <a:bodyPr/>
          <a:lstStyle/>
          <a:p>
            <a:fld id="{EAF388DD-997F-4F7C-99F9-1C409BC9FCE1}" type="datetime1">
              <a:rPr lang="de-DE" smtClean="0"/>
              <a:pPr/>
              <a:t>23.05.2016</a:t>
            </a:fld>
            <a:endParaRPr lang="de-DE" dirty="0"/>
          </a:p>
        </p:txBody>
      </p:sp>
      <p:sp>
        <p:nvSpPr>
          <p:cNvPr id="10" name="Rechteck 9"/>
          <p:cNvSpPr/>
          <p:nvPr userDrawn="1"/>
        </p:nvSpPr>
        <p:spPr>
          <a:xfrm flipH="1">
            <a:off x="4572000" y="4392000"/>
            <a:ext cx="4572000" cy="2466000"/>
          </a:xfrm>
          <a:prstGeom prst="rect">
            <a:avLst/>
          </a:prstGeom>
          <a:solidFill>
            <a:srgbClr val="CAE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04000" y="1260000"/>
            <a:ext cx="3600000" cy="307777"/>
          </a:xfrm>
        </p:spPr>
        <p:txBody>
          <a:bodyPr anchor="t" anchorCtr="0"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04000" y="2232000"/>
            <a:ext cx="3600000" cy="1815882"/>
          </a:xfrm>
        </p:spPr>
        <p:txBody>
          <a:bodyPr>
            <a:sp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5004000" y="6336000"/>
            <a:ext cx="2700000" cy="184666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Test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7884000" y="6336000"/>
            <a:ext cx="720000" cy="184666"/>
          </a:xfrm>
        </p:spPr>
        <p:txBody>
          <a:bodyPr/>
          <a:lstStyle/>
          <a:p>
            <a:fld id="{87B65CE6-5602-4DCE-B375-8D8385066D5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0" y="288000"/>
            <a:ext cx="4572000" cy="639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0" i="1" dirty="0" smtClean="0">
                <a:latin typeface="Murrelektronik Thesis" pitchFamily="34" charset="0"/>
              </a:rPr>
              <a:t>Platzhalter für Hero-Bild</a:t>
            </a:r>
          </a:p>
          <a:p>
            <a:pPr algn="ctr"/>
            <a:r>
              <a:rPr lang="de-DE" sz="1600" b="0" i="1" dirty="0" smtClean="0">
                <a:latin typeface="Murrelektronik Thesis" pitchFamily="34" charset="0"/>
              </a:rPr>
              <a:t>Größe: 17,75</a:t>
            </a:r>
            <a:r>
              <a:rPr lang="de-DE" sz="1600" b="0" i="1" baseline="0" dirty="0" smtClean="0">
                <a:latin typeface="Murrelektronik Thesis" pitchFamily="34" charset="0"/>
              </a:rPr>
              <a:t> x 12,7 cm</a:t>
            </a:r>
          </a:p>
          <a:p>
            <a:pPr algn="ctr"/>
            <a:r>
              <a:rPr lang="de-DE" sz="1600" b="0" i="1" baseline="0" dirty="0" smtClean="0">
                <a:latin typeface="Murrelektronik Thesis" pitchFamily="34" charset="0"/>
              </a:rPr>
              <a:t>Positioniert auf 0 und 0,8 cm</a:t>
            </a:r>
            <a:endParaRPr lang="de-DE" sz="1600" b="0" i="1" dirty="0">
              <a:latin typeface="Murrelektronik Thesis" pitchFamily="34" charset="0"/>
            </a:endParaRPr>
          </a:p>
        </p:txBody>
      </p:sp>
      <p:sp>
        <p:nvSpPr>
          <p:cNvPr id="9" name="Inhaltsplatzhalter 8"/>
          <p:cNvSpPr>
            <a:spLocks noGrp="1"/>
          </p:cNvSpPr>
          <p:nvPr>
            <p:ph sz="quarter" idx="13"/>
          </p:nvPr>
        </p:nvSpPr>
        <p:spPr>
          <a:xfrm>
            <a:off x="5003999" y="972000"/>
            <a:ext cx="3600000" cy="369332"/>
          </a:xfrm>
        </p:spPr>
        <p:txBody>
          <a:bodyPr>
            <a:spAutoFit/>
          </a:bodyPr>
          <a:lstStyle>
            <a:lvl1pPr>
              <a:defRPr sz="1200" b="1" cap="all" baseline="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1" name="Textplatzhalter 15"/>
          <p:cNvSpPr>
            <a:spLocks noGrp="1"/>
          </p:cNvSpPr>
          <p:nvPr>
            <p:ph type="body" sz="quarter" idx="16"/>
          </p:nvPr>
        </p:nvSpPr>
        <p:spPr>
          <a:xfrm>
            <a:off x="5004000" y="4607999"/>
            <a:ext cx="3600000" cy="1815882"/>
          </a:xfrm>
        </p:spPr>
        <p:txBody>
          <a:bodyPr>
            <a:spAutoFit/>
          </a:bodyPr>
          <a:lstStyle>
            <a:lvl1pPr>
              <a:buClr>
                <a:srgbClr val="59B224"/>
              </a:buClr>
              <a:defRPr/>
            </a:lvl1pPr>
            <a:lvl2pPr>
              <a:buClr>
                <a:srgbClr val="59B224"/>
              </a:buClr>
              <a:defRPr/>
            </a:lvl2pPr>
            <a:lvl3pPr>
              <a:buClr>
                <a:srgbClr val="59B224"/>
              </a:buClr>
              <a:defRPr/>
            </a:lvl3pPr>
            <a:lvl4pPr>
              <a:buClr>
                <a:srgbClr val="59B224"/>
              </a:buClr>
              <a:defRPr/>
            </a:lvl4pPr>
            <a:lvl5pPr>
              <a:buClr>
                <a:srgbClr val="59B224"/>
              </a:buClr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hemen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004000" y="6336000"/>
            <a:ext cx="2700000" cy="184666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Test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7884000" y="6336000"/>
            <a:ext cx="720000" cy="184666"/>
          </a:xfrm>
        </p:spPr>
        <p:txBody>
          <a:bodyPr/>
          <a:lstStyle/>
          <a:p>
            <a:fld id="{87B65CE6-5602-4DCE-B375-8D8385066D5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Rechteck 5"/>
          <p:cNvSpPr/>
          <p:nvPr userDrawn="1"/>
        </p:nvSpPr>
        <p:spPr>
          <a:xfrm>
            <a:off x="4572000" y="1692000"/>
            <a:ext cx="4572000" cy="2700000"/>
          </a:xfrm>
          <a:prstGeom prst="rect">
            <a:avLst/>
          </a:prstGeom>
          <a:solidFill>
            <a:srgbClr val="CAE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 userDrawn="1"/>
        </p:nvSpPr>
        <p:spPr>
          <a:xfrm>
            <a:off x="0" y="4392000"/>
            <a:ext cx="4572000" cy="2286000"/>
          </a:xfrm>
          <a:prstGeom prst="rect">
            <a:avLst/>
          </a:prstGeom>
          <a:solidFill>
            <a:srgbClr val="CAE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5"/>
          </p:nvPr>
        </p:nvSpPr>
        <p:spPr>
          <a:xfrm>
            <a:off x="540000" y="4608000"/>
            <a:ext cx="3600000" cy="1800000"/>
          </a:xfrm>
        </p:spPr>
        <p:txBody>
          <a:bodyPr>
            <a:spAutoFit/>
          </a:bodyPr>
          <a:lstStyle>
            <a:lvl1pPr>
              <a:buClr>
                <a:srgbClr val="59B224"/>
              </a:buClr>
              <a:defRPr/>
            </a:lvl1pPr>
            <a:lvl2pPr>
              <a:buClr>
                <a:srgbClr val="59B224"/>
              </a:buClr>
              <a:defRPr/>
            </a:lvl2pPr>
            <a:lvl3pPr>
              <a:buClr>
                <a:srgbClr val="59B224"/>
              </a:buClr>
              <a:defRPr/>
            </a:lvl3pPr>
            <a:lvl4pPr>
              <a:buClr>
                <a:srgbClr val="59B224"/>
              </a:buClr>
              <a:defRPr/>
            </a:lvl4pPr>
            <a:lvl5pPr>
              <a:buClr>
                <a:srgbClr val="59B224"/>
              </a:buClr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6"/>
          </p:nvPr>
        </p:nvSpPr>
        <p:spPr>
          <a:xfrm>
            <a:off x="5004000" y="4607999"/>
            <a:ext cx="3600000" cy="1815882"/>
          </a:xfrm>
        </p:spPr>
        <p:txBody>
          <a:bodyPr>
            <a:sp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1" name="Datumsplatzhalter 3"/>
          <p:cNvSpPr>
            <a:spLocks noGrp="1"/>
          </p:cNvSpPr>
          <p:nvPr>
            <p:ph type="dt" sz="half" idx="10"/>
          </p:nvPr>
        </p:nvSpPr>
        <p:spPr>
          <a:xfrm>
            <a:off x="540000" y="6336000"/>
            <a:ext cx="1800000" cy="184666"/>
          </a:xfrm>
        </p:spPr>
        <p:txBody>
          <a:bodyPr/>
          <a:lstStyle/>
          <a:p>
            <a:fld id="{32577B2C-53E7-4869-8E01-2C3DDF6F11BE}" type="datetime1">
              <a:rPr lang="de-DE" smtClean="0"/>
              <a:pPr/>
              <a:t>23.05.2016</a:t>
            </a:fld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>
          <a:xfrm>
            <a:off x="540000" y="1692000"/>
            <a:ext cx="3600000" cy="1815882"/>
          </a:xfrm>
        </p:spPr>
        <p:txBody>
          <a:bodyPr>
            <a:sp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40000" y="936000"/>
            <a:ext cx="8064000" cy="30777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0000" y="1692000"/>
            <a:ext cx="8064000" cy="450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540000" y="6336000"/>
            <a:ext cx="1800000" cy="18466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urrelektronik Thesis" pitchFamily="34" charset="0"/>
              </a:defRPr>
            </a:lvl1pPr>
          </a:lstStyle>
          <a:p>
            <a:fld id="{E9746549-061D-4773-8A3B-803E852F511B}" type="datetime1">
              <a:rPr lang="de-DE" smtClean="0"/>
              <a:pPr/>
              <a:t>23.05.2016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3600000" cy="18466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urrelektronik Thesis" pitchFamily="34" charset="0"/>
              </a:defRPr>
            </a:lvl1pPr>
          </a:lstStyle>
          <a:p>
            <a:r>
              <a:rPr lang="de-DE" smtClean="0"/>
              <a:t>Test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00" y="6336000"/>
            <a:ext cx="1800000" cy="18466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urrelektronik Thesis" pitchFamily="34" charset="0"/>
              </a:defRPr>
            </a:lvl1pPr>
          </a:lstStyle>
          <a:p>
            <a:fld id="{87B65CE6-5602-4DCE-B375-8D8385066D5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7" name="Picture 3" descr="C:\Dokumente und Einstellungen\Hornauer\Desktop\ME_Verlauf_72.jpg"/>
          <p:cNvPicPr>
            <a:picLocks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0" y="0"/>
            <a:ext cx="9144000" cy="180000"/>
          </a:xfrm>
          <a:prstGeom prst="rect">
            <a:avLst/>
          </a:prstGeom>
          <a:noFill/>
        </p:spPr>
      </p:pic>
      <p:pic>
        <p:nvPicPr>
          <p:cNvPr id="8" name="Picture 2" descr="C:\Dokumente und Einstellungen\Hornauer\Desktop\ME_Verlauf_hell__72.jpg"/>
          <p:cNvPicPr>
            <a:picLocks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0" y="180000"/>
            <a:ext cx="4572000" cy="108000"/>
          </a:xfrm>
          <a:prstGeom prst="rect">
            <a:avLst/>
          </a:prstGeom>
          <a:noFill/>
        </p:spPr>
      </p:pic>
      <p:pic>
        <p:nvPicPr>
          <p:cNvPr id="10" name="Picture 4" descr="C:\Dokumente und Einstellungen\Hornauer\Desktop\ME_Verlauf_seitenverk_72.jpg"/>
          <p:cNvPicPr>
            <a:picLocks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0" y="6678000"/>
            <a:ext cx="4572000" cy="180000"/>
          </a:xfrm>
          <a:prstGeom prst="rect">
            <a:avLst/>
          </a:prstGeom>
          <a:noFill/>
        </p:spPr>
      </p:pic>
      <p:pic>
        <p:nvPicPr>
          <p:cNvPr id="12" name="Picture 2" descr="C:\Dokumente und Einstellungen\Hornauer\Desktop\Murr_RGB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848000" y="360000"/>
            <a:ext cx="1079500" cy="46355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76" r:id="rId4"/>
    <p:sldLayoutId id="2147483678" r:id="rId5"/>
    <p:sldLayoutId id="2147483677" r:id="rId6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rgbClr val="59B224"/>
          </a:solidFill>
          <a:latin typeface="Murrelektronik Thesis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None/>
        <a:defRPr sz="1800" kern="1200">
          <a:solidFill>
            <a:schemeClr val="tx1"/>
          </a:solidFill>
          <a:latin typeface="Murrelektronik Thesis" pitchFamily="34" charset="0"/>
          <a:ea typeface="+mn-ea"/>
          <a:cs typeface="+mn-cs"/>
        </a:defRPr>
      </a:lvl1pPr>
      <a:lvl2pPr marL="252000" indent="-252000" algn="l" defTabSz="914400" rtl="0" eaLnBrk="1" latinLnBrk="0" hangingPunct="1">
        <a:spcBef>
          <a:spcPts val="0"/>
        </a:spcBef>
        <a:spcAft>
          <a:spcPts val="200"/>
        </a:spcAft>
        <a:buClr>
          <a:schemeClr val="bg1">
            <a:lumMod val="75000"/>
          </a:schemeClr>
        </a:buClr>
        <a:buFont typeface="Arial Black" pitchFamily="34" charset="0"/>
        <a:buChar char="+"/>
        <a:defRPr sz="1800" kern="1200">
          <a:solidFill>
            <a:schemeClr val="tx1"/>
          </a:solidFill>
          <a:latin typeface="Murrelektronik Thesis" pitchFamily="34" charset="0"/>
          <a:ea typeface="+mn-ea"/>
          <a:cs typeface="+mn-cs"/>
        </a:defRPr>
      </a:lvl2pPr>
      <a:lvl3pPr marL="648000" indent="-252000" algn="l" defTabSz="914400" rtl="0" eaLnBrk="1" latinLnBrk="0" hangingPunct="1">
        <a:spcBef>
          <a:spcPts val="0"/>
        </a:spcBef>
        <a:spcAft>
          <a:spcPts val="200"/>
        </a:spcAft>
        <a:buClr>
          <a:schemeClr val="bg1">
            <a:lumMod val="75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Murrelektronik Thesis" pitchFamily="34" charset="0"/>
          <a:ea typeface="+mn-ea"/>
          <a:cs typeface="+mn-cs"/>
        </a:defRPr>
      </a:lvl3pPr>
      <a:lvl4pPr marL="900000" indent="-252000" algn="l" defTabSz="914400" rtl="0" eaLnBrk="1" latinLnBrk="0" hangingPunct="1">
        <a:spcBef>
          <a:spcPts val="0"/>
        </a:spcBef>
        <a:spcAft>
          <a:spcPts val="200"/>
        </a:spcAft>
        <a:buClr>
          <a:schemeClr val="bg1">
            <a:lumMod val="75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Murrelektronik Thesis" pitchFamily="34" charset="0"/>
          <a:ea typeface="+mn-ea"/>
          <a:cs typeface="+mn-cs"/>
        </a:defRPr>
      </a:lvl4pPr>
      <a:lvl5pPr marL="1152000" indent="-252000" algn="l" defTabSz="914400" rtl="0" eaLnBrk="1" latinLnBrk="0" hangingPunct="1">
        <a:spcBef>
          <a:spcPts val="0"/>
        </a:spcBef>
        <a:spcAft>
          <a:spcPts val="200"/>
        </a:spcAft>
        <a:buClr>
          <a:schemeClr val="bg1">
            <a:lumMod val="75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Murrelektronik Thesis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jpeg"/><Relationship Id="rId9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slide" Target="slide2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3.png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slide" Target="slide3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9552" y="2996952"/>
            <a:ext cx="8064000" cy="984885"/>
          </a:xfrm>
        </p:spPr>
        <p:txBody>
          <a:bodyPr/>
          <a:lstStyle/>
          <a:p>
            <a:r>
              <a:rPr lang="tr-TR" dirty="0" smtClean="0"/>
              <a:t>Düz bağlantıya göre</a:t>
            </a:r>
            <a:br>
              <a:rPr lang="tr-TR" dirty="0" smtClean="0"/>
            </a:br>
            <a:r>
              <a:rPr lang="de-DE" dirty="0" smtClean="0"/>
              <a:t>D</a:t>
            </a:r>
            <a:r>
              <a:rPr lang="tr-TR" dirty="0" err="1" smtClean="0"/>
              <a:t>ağıtılmış</a:t>
            </a:r>
            <a:r>
              <a:rPr lang="tr-TR" dirty="0" smtClean="0"/>
              <a:t> otomasyon</a:t>
            </a:r>
            <a:r>
              <a:rPr lang="de-DE" dirty="0" smtClean="0"/>
              <a:t> </a:t>
            </a:r>
            <a:r>
              <a:rPr lang="de-DE" dirty="0" err="1" smtClean="0"/>
              <a:t>te</a:t>
            </a:r>
            <a:r>
              <a:rPr lang="tr-TR" dirty="0" smtClean="0"/>
              <a:t>k</a:t>
            </a:r>
            <a:r>
              <a:rPr lang="de-DE" dirty="0" err="1" smtClean="0"/>
              <a:t>nolo</a:t>
            </a:r>
            <a:r>
              <a:rPr lang="tr-TR" dirty="0" err="1" smtClean="0"/>
              <a:t>jisi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2941779"/>
            <a:ext cx="4412352" cy="2196837"/>
          </a:xfrm>
        </p:spPr>
        <p:txBody>
          <a:bodyPr/>
          <a:lstStyle/>
          <a:p>
            <a:r>
              <a:rPr lang="de-DE" dirty="0" err="1" smtClean="0"/>
              <a:t>Prati</a:t>
            </a:r>
            <a:r>
              <a:rPr lang="tr-TR" dirty="0" smtClean="0"/>
              <a:t>k</a:t>
            </a:r>
            <a:r>
              <a:rPr lang="de-DE" dirty="0" smtClean="0"/>
              <a:t> </a:t>
            </a:r>
            <a:r>
              <a:rPr lang="tr-TR" dirty="0" smtClean="0"/>
              <a:t>Örnek</a:t>
            </a:r>
            <a:r>
              <a:rPr lang="de-DE" dirty="0" smtClean="0"/>
              <a:t>: </a:t>
            </a:r>
            <a:br>
              <a:rPr lang="de-DE" dirty="0" smtClean="0"/>
            </a:br>
            <a:r>
              <a:rPr lang="tr-TR" dirty="0" smtClean="0"/>
              <a:t>8 tane </a:t>
            </a:r>
            <a:r>
              <a:rPr lang="tr-TR" dirty="0" err="1" smtClean="0"/>
              <a:t>sensör</a:t>
            </a:r>
            <a:r>
              <a:rPr lang="tr-TR" dirty="0" smtClean="0"/>
              <a:t> Düz bağlantı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sz="1200" dirty="0" err="1" smtClean="0">
                <a:solidFill>
                  <a:srgbClr val="FF0000"/>
                </a:solidFill>
              </a:rPr>
              <a:t>wp</a:t>
            </a:r>
            <a:r>
              <a:rPr lang="tr-TR" sz="1200" dirty="0" smtClean="0">
                <a:solidFill>
                  <a:srgbClr val="FF0000"/>
                </a:solidFill>
              </a:rPr>
              <a:t> : Bağlantı noktası (her bir </a:t>
            </a:r>
            <a:r>
              <a:rPr lang="tr-TR" sz="1200" dirty="0" err="1" smtClean="0">
                <a:solidFill>
                  <a:srgbClr val="FF0000"/>
                </a:solidFill>
              </a:rPr>
              <a:t>klemens</a:t>
            </a:r>
            <a:r>
              <a:rPr lang="tr-TR" sz="1200" dirty="0" smtClean="0">
                <a:solidFill>
                  <a:srgbClr val="FF0000"/>
                </a:solidFill>
              </a:rPr>
              <a:t> vidası)</a:t>
            </a:r>
            <a:endParaRPr lang="de-DE" sz="1200" dirty="0">
              <a:solidFill>
                <a:srgbClr val="FF0000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5508104" y="908720"/>
            <a:ext cx="1296144" cy="194421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5580112" y="1196752"/>
            <a:ext cx="504056" cy="432048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 smtClean="0">
                <a:solidFill>
                  <a:schemeClr val="tx1"/>
                </a:solidFill>
              </a:rPr>
              <a:t>PLC</a:t>
            </a:r>
            <a:endParaRPr lang="de-DE" sz="1200" b="1" dirty="0">
              <a:solidFill>
                <a:schemeClr val="tx1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6084168" y="1196752"/>
            <a:ext cx="144016" cy="432048"/>
          </a:xfrm>
          <a:prstGeom prst="rect">
            <a:avLst/>
          </a:prstGeom>
          <a:solidFill>
            <a:srgbClr val="FFCC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6228184" y="1196752"/>
            <a:ext cx="144016" cy="432048"/>
          </a:xfrm>
          <a:prstGeom prst="rect">
            <a:avLst/>
          </a:prstGeom>
          <a:solidFill>
            <a:srgbClr val="FFCC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6372200" y="1196752"/>
            <a:ext cx="144016" cy="432048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6516216" y="1196752"/>
            <a:ext cx="144016" cy="432048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/>
          <p:cNvSpPr txBox="1"/>
          <p:nvPr/>
        </p:nvSpPr>
        <p:spPr>
          <a:xfrm>
            <a:off x="5580112" y="908720"/>
            <a:ext cx="542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>
                <a:solidFill>
                  <a:schemeClr val="bg1">
                    <a:lumMod val="50000"/>
                  </a:schemeClr>
                </a:solidFill>
              </a:rPr>
              <a:t>Pano</a:t>
            </a:r>
            <a:endParaRPr lang="de-DE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6321375" y="1193221"/>
            <a:ext cx="216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OUT</a:t>
            </a:r>
            <a:endParaRPr lang="de-DE" sz="800" dirty="0"/>
          </a:p>
        </p:txBody>
      </p:sp>
      <p:sp>
        <p:nvSpPr>
          <p:cNvPr id="14" name="Textfeld 13"/>
          <p:cNvSpPr txBox="1"/>
          <p:nvPr/>
        </p:nvSpPr>
        <p:spPr>
          <a:xfrm>
            <a:off x="6473775" y="1193810"/>
            <a:ext cx="216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OUT</a:t>
            </a:r>
            <a:endParaRPr lang="de-DE" sz="800" dirty="0"/>
          </a:p>
        </p:txBody>
      </p:sp>
      <p:sp>
        <p:nvSpPr>
          <p:cNvPr id="15" name="Textfeld 14"/>
          <p:cNvSpPr txBox="1"/>
          <p:nvPr/>
        </p:nvSpPr>
        <p:spPr>
          <a:xfrm>
            <a:off x="6059691" y="1236481"/>
            <a:ext cx="2160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dirty="0" smtClean="0"/>
              <a:t>IN</a:t>
            </a:r>
            <a:endParaRPr lang="de-DE" sz="800" dirty="0"/>
          </a:p>
        </p:txBody>
      </p:sp>
      <p:sp>
        <p:nvSpPr>
          <p:cNvPr id="16" name="Textfeld 15"/>
          <p:cNvSpPr txBox="1"/>
          <p:nvPr/>
        </p:nvSpPr>
        <p:spPr>
          <a:xfrm>
            <a:off x="6190908" y="1233539"/>
            <a:ext cx="2160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dirty="0" smtClean="0"/>
              <a:t>IN</a:t>
            </a:r>
            <a:endParaRPr lang="de-DE" sz="800" dirty="0"/>
          </a:p>
        </p:txBody>
      </p:sp>
      <p:sp>
        <p:nvSpPr>
          <p:cNvPr id="17" name="Rechteck 16"/>
          <p:cNvSpPr/>
          <p:nvPr/>
        </p:nvSpPr>
        <p:spPr>
          <a:xfrm>
            <a:off x="4932040" y="3789040"/>
            <a:ext cx="3024336" cy="2376264"/>
          </a:xfrm>
          <a:prstGeom prst="rect">
            <a:avLst/>
          </a:prstGeom>
          <a:noFill/>
          <a:ln w="3175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Textfeld 17"/>
          <p:cNvSpPr txBox="1"/>
          <p:nvPr/>
        </p:nvSpPr>
        <p:spPr>
          <a:xfrm>
            <a:off x="5004048" y="3861048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chemeClr val="bg1">
                    <a:lumMod val="50000"/>
                  </a:schemeClr>
                </a:solidFill>
              </a:rPr>
              <a:t>Ma</a:t>
            </a:r>
            <a:r>
              <a:rPr lang="tr-TR" sz="1200" dirty="0" smtClean="0">
                <a:solidFill>
                  <a:schemeClr val="bg1">
                    <a:lumMod val="50000"/>
                  </a:schemeClr>
                </a:solidFill>
              </a:rPr>
              <a:t>k</a:t>
            </a:r>
            <a:r>
              <a:rPr lang="de-DE" sz="1200" dirty="0" err="1" smtClean="0">
                <a:solidFill>
                  <a:schemeClr val="bg1">
                    <a:lumMod val="50000"/>
                  </a:schemeClr>
                </a:solidFill>
              </a:rPr>
              <a:t>ine</a:t>
            </a:r>
            <a:endParaRPr lang="de-DE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Picture 4" descr="Aderendhülsen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6096" y="2996952"/>
            <a:ext cx="576064" cy="432048"/>
          </a:xfrm>
          <a:prstGeom prst="rect">
            <a:avLst/>
          </a:prstGeom>
          <a:noFill/>
        </p:spPr>
      </p:pic>
      <p:pic>
        <p:nvPicPr>
          <p:cNvPr id="2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2276871"/>
            <a:ext cx="936104" cy="526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Grafik 20" descr="Einzeladerbearbeitung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52120" y="4365104"/>
            <a:ext cx="1777170" cy="1237506"/>
          </a:xfrm>
          <a:prstGeom prst="rect">
            <a:avLst/>
          </a:prstGeom>
        </p:spPr>
      </p:pic>
      <p:pic>
        <p:nvPicPr>
          <p:cNvPr id="22" name="Grafik 21" descr="M12 Sensor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04248" y="5805264"/>
            <a:ext cx="988725" cy="216024"/>
          </a:xfrm>
          <a:prstGeom prst="rect">
            <a:avLst/>
          </a:prstGeom>
        </p:spPr>
      </p:pic>
      <p:pic>
        <p:nvPicPr>
          <p:cNvPr id="23" name="Picture 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00000">
            <a:off x="5688839" y="3320273"/>
            <a:ext cx="989379" cy="198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Pfeil nach oben und unten 23"/>
          <p:cNvSpPr/>
          <p:nvPr/>
        </p:nvSpPr>
        <p:spPr>
          <a:xfrm>
            <a:off x="6261356" y="1711399"/>
            <a:ext cx="216024" cy="648072"/>
          </a:xfrm>
          <a:prstGeom prst="upDownArrow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5746236" y="3797416"/>
            <a:ext cx="989379" cy="198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6" name="Gerade Verbindung 25"/>
          <p:cNvCxnSpPr/>
          <p:nvPr/>
        </p:nvCxnSpPr>
        <p:spPr>
          <a:xfrm flipV="1">
            <a:off x="6084168" y="3573016"/>
            <a:ext cx="288032" cy="7200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feil nach rechts 26"/>
          <p:cNvSpPr/>
          <p:nvPr/>
        </p:nvSpPr>
        <p:spPr>
          <a:xfrm>
            <a:off x="6444208" y="5805264"/>
            <a:ext cx="288032" cy="216024"/>
          </a:xfrm>
          <a:prstGeom prst="rightArrow">
            <a:avLst/>
          </a:prstGeom>
          <a:solidFill>
            <a:srgbClr val="92D050"/>
          </a:solidFill>
          <a:ln w="127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8" name="Gruppieren 27"/>
          <p:cNvGrpSpPr/>
          <p:nvPr/>
        </p:nvGrpSpPr>
        <p:grpSpPr>
          <a:xfrm>
            <a:off x="5058196" y="5173039"/>
            <a:ext cx="1317600" cy="861197"/>
            <a:chOff x="1097756" y="5101031"/>
            <a:chExt cx="1317600" cy="861197"/>
          </a:xfrm>
        </p:grpSpPr>
        <p:pic>
          <p:nvPicPr>
            <p:cNvPr id="29" name="Picture 9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8601109">
              <a:off x="1183070" y="5101031"/>
              <a:ext cx="864096" cy="348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" name="Grafik 29" descr="M12 Buchse mit Leitung sw.jpg"/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331640" y="5733256"/>
              <a:ext cx="1083716" cy="228972"/>
            </a:xfrm>
            <a:prstGeom prst="rect">
              <a:avLst/>
            </a:prstGeom>
          </p:spPr>
        </p:pic>
        <p:sp>
          <p:nvSpPr>
            <p:cNvPr id="31" name="Freihandform 30"/>
            <p:cNvSpPr/>
            <p:nvPr/>
          </p:nvSpPr>
          <p:spPr>
            <a:xfrm>
              <a:off x="1097756" y="5510213"/>
              <a:ext cx="326232" cy="342106"/>
            </a:xfrm>
            <a:custGeom>
              <a:avLst/>
              <a:gdLst>
                <a:gd name="connsiteX0" fmla="*/ 183357 w 326232"/>
                <a:gd name="connsiteY0" fmla="*/ 0 h 342106"/>
                <a:gd name="connsiteX1" fmla="*/ 16669 w 326232"/>
                <a:gd name="connsiteY1" fmla="*/ 190500 h 342106"/>
                <a:gd name="connsiteX2" fmla="*/ 83344 w 326232"/>
                <a:gd name="connsiteY2" fmla="*/ 319087 h 342106"/>
                <a:gd name="connsiteX3" fmla="*/ 278607 w 326232"/>
                <a:gd name="connsiteY3" fmla="*/ 328612 h 342106"/>
                <a:gd name="connsiteX4" fmla="*/ 278607 w 326232"/>
                <a:gd name="connsiteY4" fmla="*/ 328612 h 342106"/>
                <a:gd name="connsiteX5" fmla="*/ 326232 w 326232"/>
                <a:gd name="connsiteY5" fmla="*/ 328612 h 342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6232" h="342106">
                  <a:moveTo>
                    <a:pt x="183357" y="0"/>
                  </a:moveTo>
                  <a:cubicBezTo>
                    <a:pt x="108347" y="68659"/>
                    <a:pt x="33338" y="137319"/>
                    <a:pt x="16669" y="190500"/>
                  </a:cubicBezTo>
                  <a:cubicBezTo>
                    <a:pt x="0" y="243681"/>
                    <a:pt x="39688" y="296068"/>
                    <a:pt x="83344" y="319087"/>
                  </a:cubicBezTo>
                  <a:cubicBezTo>
                    <a:pt x="127000" y="342106"/>
                    <a:pt x="278607" y="328612"/>
                    <a:pt x="278607" y="328612"/>
                  </a:cubicBezTo>
                  <a:lnTo>
                    <a:pt x="278607" y="328612"/>
                  </a:lnTo>
                  <a:lnTo>
                    <a:pt x="326232" y="328612"/>
                  </a:lnTo>
                </a:path>
              </a:pathLst>
            </a:custGeom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32" name="Textfeld 31"/>
          <p:cNvSpPr txBox="1"/>
          <p:nvPr/>
        </p:nvSpPr>
        <p:spPr>
          <a:xfrm>
            <a:off x="8268262" y="1520640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</a:rPr>
              <a:t>8  WP</a:t>
            </a:r>
            <a:endParaRPr lang="de-DE" dirty="0">
              <a:solidFill>
                <a:srgbClr val="FF0000"/>
              </a:solidFill>
            </a:endParaRPr>
          </a:p>
        </p:txBody>
      </p:sp>
      <p:cxnSp>
        <p:nvCxnSpPr>
          <p:cNvPr id="33" name="Gerade Verbindung 32"/>
          <p:cNvCxnSpPr/>
          <p:nvPr/>
        </p:nvCxnSpPr>
        <p:spPr>
          <a:xfrm flipH="1">
            <a:off x="6660232" y="1700808"/>
            <a:ext cx="1440160" cy="0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feld 33"/>
          <p:cNvSpPr txBox="1"/>
          <p:nvPr/>
        </p:nvSpPr>
        <p:spPr>
          <a:xfrm>
            <a:off x="8259635" y="2113282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</a:rPr>
              <a:t>8  WP</a:t>
            </a:r>
            <a:endParaRPr lang="de-DE" dirty="0">
              <a:solidFill>
                <a:srgbClr val="FF0000"/>
              </a:solidFill>
            </a:endParaRPr>
          </a:p>
        </p:txBody>
      </p:sp>
      <p:cxnSp>
        <p:nvCxnSpPr>
          <p:cNvPr id="35" name="Gerade Verbindung 34"/>
          <p:cNvCxnSpPr/>
          <p:nvPr/>
        </p:nvCxnSpPr>
        <p:spPr>
          <a:xfrm flipH="1">
            <a:off x="6660232" y="2276872"/>
            <a:ext cx="1440160" cy="0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35"/>
          <p:cNvCxnSpPr/>
          <p:nvPr/>
        </p:nvCxnSpPr>
        <p:spPr>
          <a:xfrm flipH="1">
            <a:off x="6660232" y="2780928"/>
            <a:ext cx="1440160" cy="0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feld 36"/>
          <p:cNvSpPr txBox="1"/>
          <p:nvPr/>
        </p:nvSpPr>
        <p:spPr>
          <a:xfrm>
            <a:off x="8156052" y="2612612"/>
            <a:ext cx="924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</a:rPr>
              <a:t>11  WP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38" name="Textfeld 37"/>
          <p:cNvSpPr txBox="1"/>
          <p:nvPr/>
        </p:nvSpPr>
        <p:spPr>
          <a:xfrm>
            <a:off x="8150318" y="4069269"/>
            <a:ext cx="924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</a:rPr>
              <a:t>11  WP</a:t>
            </a:r>
            <a:endParaRPr lang="de-DE" dirty="0">
              <a:solidFill>
                <a:srgbClr val="FF0000"/>
              </a:solidFill>
            </a:endParaRPr>
          </a:p>
        </p:txBody>
      </p:sp>
      <p:cxnSp>
        <p:nvCxnSpPr>
          <p:cNvPr id="39" name="Gerade Verbindung 38"/>
          <p:cNvCxnSpPr/>
          <p:nvPr/>
        </p:nvCxnSpPr>
        <p:spPr>
          <a:xfrm flipH="1">
            <a:off x="6444208" y="4221088"/>
            <a:ext cx="1656184" cy="0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39"/>
          <p:cNvCxnSpPr/>
          <p:nvPr/>
        </p:nvCxnSpPr>
        <p:spPr>
          <a:xfrm flipH="1">
            <a:off x="5940152" y="5157192"/>
            <a:ext cx="2160240" cy="0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feld 40"/>
          <p:cNvSpPr txBox="1"/>
          <p:nvPr/>
        </p:nvSpPr>
        <p:spPr>
          <a:xfrm>
            <a:off x="8152536" y="5008118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</a:rPr>
              <a:t>24  WP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42" name="Gleichschenkliges Dreieck 41"/>
          <p:cNvSpPr/>
          <p:nvPr/>
        </p:nvSpPr>
        <p:spPr>
          <a:xfrm rot="1241387">
            <a:off x="5685106" y="5146532"/>
            <a:ext cx="394512" cy="25874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43" name="Gerade Verbindung 42"/>
          <p:cNvCxnSpPr/>
          <p:nvPr/>
        </p:nvCxnSpPr>
        <p:spPr>
          <a:xfrm>
            <a:off x="7956376" y="5445224"/>
            <a:ext cx="100811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feld 43"/>
          <p:cNvSpPr txBox="1"/>
          <p:nvPr/>
        </p:nvSpPr>
        <p:spPr>
          <a:xfrm>
            <a:off x="7740352" y="5517232"/>
            <a:ext cx="13612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62  WP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46" name="Textfeld 45"/>
          <p:cNvSpPr txBox="1"/>
          <p:nvPr/>
        </p:nvSpPr>
        <p:spPr>
          <a:xfrm>
            <a:off x="6516216" y="3140968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800" dirty="0" smtClean="0"/>
              <a:t>Her bir Sinyal için bir kablo</a:t>
            </a:r>
            <a:r>
              <a:rPr lang="de-DE" sz="1800" dirty="0" smtClean="0"/>
              <a:t>!!!</a:t>
            </a:r>
            <a:endParaRPr lang="de-DE" sz="1800" dirty="0"/>
          </a:p>
        </p:txBody>
      </p:sp>
      <p:cxnSp>
        <p:nvCxnSpPr>
          <p:cNvPr id="47" name="Gerade Verbindung 46"/>
          <p:cNvCxnSpPr>
            <a:stCxn id="46" idx="1"/>
          </p:cNvCxnSpPr>
          <p:nvPr/>
        </p:nvCxnSpPr>
        <p:spPr>
          <a:xfrm flipH="1" flipV="1">
            <a:off x="6300192" y="3429010"/>
            <a:ext cx="216024" cy="351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3" descr="W:\Tanja\Buttons\Menü_Button_grün.png">
            <a:hlinkClick r:id="rId9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72796" y="143260"/>
            <a:ext cx="550631" cy="75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891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/>
          <p:cNvGrpSpPr/>
          <p:nvPr/>
        </p:nvGrpSpPr>
        <p:grpSpPr>
          <a:xfrm>
            <a:off x="35496" y="1362679"/>
            <a:ext cx="5766098" cy="5224691"/>
            <a:chOff x="1619672" y="1343629"/>
            <a:chExt cx="5766098" cy="522469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672" y="1392356"/>
              <a:ext cx="5766098" cy="5175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hteck 4"/>
            <p:cNvSpPr/>
            <p:nvPr/>
          </p:nvSpPr>
          <p:spPr>
            <a:xfrm>
              <a:off x="1619672" y="1392356"/>
              <a:ext cx="1514053" cy="6174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Rechteck 6"/>
            <p:cNvSpPr/>
            <p:nvPr/>
          </p:nvSpPr>
          <p:spPr>
            <a:xfrm>
              <a:off x="1691680" y="1343629"/>
              <a:ext cx="1730077" cy="2991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7"/>
            <p:cNvSpPr/>
            <p:nvPr/>
          </p:nvSpPr>
          <p:spPr>
            <a:xfrm>
              <a:off x="1619672" y="4985717"/>
              <a:ext cx="432048" cy="13236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Rechteck 8"/>
            <p:cNvSpPr/>
            <p:nvPr/>
          </p:nvSpPr>
          <p:spPr>
            <a:xfrm>
              <a:off x="1691680" y="3980339"/>
              <a:ext cx="307504" cy="1176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Rechteck 9"/>
            <p:cNvSpPr/>
            <p:nvPr/>
          </p:nvSpPr>
          <p:spPr>
            <a:xfrm>
              <a:off x="1710730" y="3225338"/>
              <a:ext cx="307504" cy="5884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2" name="Inhaltsplatzhalter 5"/>
          <p:cNvSpPr>
            <a:spLocks noGrp="1"/>
          </p:cNvSpPr>
          <p:nvPr>
            <p:ph sz="half" idx="2"/>
          </p:nvPr>
        </p:nvSpPr>
        <p:spPr>
          <a:xfrm>
            <a:off x="5801594" y="1692000"/>
            <a:ext cx="3090886" cy="4525963"/>
          </a:xfrm>
        </p:spPr>
        <p:txBody>
          <a:bodyPr>
            <a:normAutofit fontScale="62500" lnSpcReduction="20000"/>
          </a:bodyPr>
          <a:lstStyle/>
          <a:p>
            <a:r>
              <a:rPr lang="tr-TR" b="1" dirty="0" smtClean="0"/>
              <a:t>Avantajları</a:t>
            </a:r>
            <a:endParaRPr lang="de-DE" b="1" dirty="0" smtClean="0"/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dirty="0" smtClean="0"/>
              <a:t>Ucuz Malzeme fiyatları</a:t>
            </a:r>
            <a:r>
              <a:rPr lang="de-DE" dirty="0" smtClean="0"/>
              <a:t>?</a:t>
            </a:r>
            <a:r>
              <a:rPr lang="tr-TR" dirty="0" smtClean="0"/>
              <a:t>?</a:t>
            </a:r>
            <a:endParaRPr lang="de-DE" dirty="0" smtClean="0"/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dirty="0" smtClean="0"/>
              <a:t>Az Eğitimli personel yeterli??</a:t>
            </a:r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dirty="0" smtClean="0"/>
              <a:t>Basit uygulama??</a:t>
            </a:r>
            <a:endParaRPr lang="de-DE" dirty="0" smtClean="0"/>
          </a:p>
          <a:p>
            <a:pPr>
              <a:spcBef>
                <a:spcPts val="600"/>
              </a:spcBef>
            </a:pPr>
            <a:endParaRPr lang="de-DE" dirty="0"/>
          </a:p>
          <a:p>
            <a:pPr>
              <a:spcBef>
                <a:spcPts val="600"/>
              </a:spcBef>
            </a:pPr>
            <a:r>
              <a:rPr lang="tr-TR" b="1" dirty="0" smtClean="0"/>
              <a:t>Sıkıntılar</a:t>
            </a:r>
            <a:endParaRPr lang="de-DE" b="1" dirty="0" smtClean="0"/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dirty="0" smtClean="0"/>
              <a:t>Çok fazla zaman gerekli</a:t>
            </a:r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dirty="0" smtClean="0"/>
              <a:t>Kablo döşeme, etiketleme ve Şema çiziminde çok fazla detay var! </a:t>
            </a:r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dirty="0" smtClean="0"/>
              <a:t>Mühendislik planlaması oldukça karmaşık!</a:t>
            </a:r>
            <a:endParaRPr lang="de-DE" dirty="0" smtClean="0"/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dirty="0" smtClean="0"/>
              <a:t>Hiçbir zaman %100 emin olunamayan montaj kalitesi!</a:t>
            </a:r>
            <a:endParaRPr lang="de-DE" dirty="0" smtClean="0"/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dirty="0" err="1" smtClean="0"/>
              <a:t>Klemens</a:t>
            </a:r>
            <a:r>
              <a:rPr lang="tr-TR" dirty="0" smtClean="0"/>
              <a:t> vb.. için büyük pano gerekli</a:t>
            </a:r>
            <a:endParaRPr lang="de-DE" dirty="0"/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dirty="0" smtClean="0"/>
              <a:t>Arıza tespiti zor ve karmaşık</a:t>
            </a:r>
            <a:endParaRPr lang="de-DE" dirty="0" smtClean="0"/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dirty="0" smtClean="0"/>
              <a:t>Kullanıcı dostu değil</a:t>
            </a:r>
            <a:endParaRPr lang="de-DE" dirty="0" smtClean="0"/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dirty="0" smtClean="0"/>
              <a:t>Göz kontrolü ile Arıza tespit etmek mümkün değil!</a:t>
            </a:r>
            <a:endParaRPr lang="de-DE" dirty="0" smtClean="0"/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de-DE" dirty="0"/>
          </a:p>
        </p:txBody>
      </p:sp>
      <p:sp>
        <p:nvSpPr>
          <p:cNvPr id="13" name="Rechteck 12"/>
          <p:cNvSpPr/>
          <p:nvPr/>
        </p:nvSpPr>
        <p:spPr>
          <a:xfrm rot="21273394">
            <a:off x="2430922" y="5106995"/>
            <a:ext cx="228612" cy="777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4" name="Picture 3" descr="W:\Tanja\Buttons\Menü_Button_grün.png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72796" y="143260"/>
            <a:ext cx="550631" cy="75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467544" y="764704"/>
            <a:ext cx="63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59B224"/>
                </a:solidFill>
              </a:rPr>
              <a:t>Düz Bağlantı Yöntemi</a:t>
            </a:r>
            <a:endParaRPr lang="tr-TR" sz="2400" b="1" dirty="0">
              <a:solidFill>
                <a:srgbClr val="59B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02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863733"/>
            <a:ext cx="8064000" cy="307777"/>
          </a:xfrm>
        </p:spPr>
        <p:txBody>
          <a:bodyPr/>
          <a:lstStyle/>
          <a:p>
            <a:pPr algn="ctr"/>
            <a:r>
              <a:rPr lang="tr-TR" dirty="0" smtClean="0"/>
              <a:t>Otomasyon maliyeti hesabı Çağdaş Makine</a:t>
            </a:r>
            <a:br>
              <a:rPr lang="tr-TR" dirty="0" smtClean="0"/>
            </a:br>
            <a:r>
              <a:rPr lang="tr-TR" dirty="0" smtClean="0"/>
              <a:t>Siemens </a:t>
            </a:r>
            <a:r>
              <a:rPr lang="tr-TR" dirty="0" smtClean="0">
                <a:solidFill>
                  <a:srgbClr val="FF0000"/>
                </a:solidFill>
              </a:rPr>
              <a:t>vs. </a:t>
            </a:r>
            <a:r>
              <a:rPr lang="tr-TR" dirty="0" err="1" smtClean="0"/>
              <a:t>Murr</a:t>
            </a:r>
            <a:endParaRPr lang="de-DE" dirty="0"/>
          </a:p>
        </p:txBody>
      </p:sp>
      <p:pic>
        <p:nvPicPr>
          <p:cNvPr id="10" name="Picture 3" descr="W:\Tanja\Buttons\Menü_Button_grün.png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72796" y="143260"/>
            <a:ext cx="550631" cy="75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bgerundetes Rechteck 13">
            <a:hlinkClick r:id="" action="ppaction://noaction"/>
          </p:cNvPr>
          <p:cNvSpPr/>
          <p:nvPr/>
        </p:nvSpPr>
        <p:spPr>
          <a:xfrm>
            <a:off x="1619672" y="1746588"/>
            <a:ext cx="1241194" cy="491274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dirty="0" smtClean="0"/>
              <a:t>Düz Bağlantı</a:t>
            </a:r>
            <a:endParaRPr lang="de-DE" sz="1200" dirty="0"/>
          </a:p>
        </p:txBody>
      </p:sp>
      <p:sp>
        <p:nvSpPr>
          <p:cNvPr id="15" name="Abgerundetes Rechteck 14">
            <a:hlinkClick r:id="" action="ppaction://noaction"/>
          </p:cNvPr>
          <p:cNvSpPr/>
          <p:nvPr/>
        </p:nvSpPr>
        <p:spPr>
          <a:xfrm>
            <a:off x="1656100" y="5012909"/>
            <a:ext cx="1175404" cy="390128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/>
              <a:t>2</a:t>
            </a:r>
            <a:r>
              <a:rPr lang="tr-TR" sz="1600" dirty="0" smtClean="0"/>
              <a:t>.300</a:t>
            </a:r>
            <a:r>
              <a:rPr lang="de-DE" sz="1600" dirty="0" smtClean="0"/>
              <a:t>€</a:t>
            </a:r>
            <a:endParaRPr lang="de-DE" sz="1600" dirty="0"/>
          </a:p>
        </p:txBody>
      </p:sp>
      <p:sp>
        <p:nvSpPr>
          <p:cNvPr id="16" name="Abgerundetes Rechteck 15">
            <a:hlinkClick r:id="" action="ppaction://noaction"/>
          </p:cNvPr>
          <p:cNvSpPr/>
          <p:nvPr/>
        </p:nvSpPr>
        <p:spPr>
          <a:xfrm>
            <a:off x="5447412" y="5018421"/>
            <a:ext cx="1157870" cy="390128"/>
          </a:xfrm>
          <a:prstGeom prst="roundRect">
            <a:avLst/>
          </a:prstGeom>
          <a:solidFill>
            <a:srgbClr val="59B22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/>
              <a:t>2.133€</a:t>
            </a:r>
            <a:endParaRPr lang="de-DE" sz="1600" dirty="0"/>
          </a:p>
        </p:txBody>
      </p:sp>
      <p:sp>
        <p:nvSpPr>
          <p:cNvPr id="19" name="Abgerundetes Rechteck 18">
            <a:hlinkClick r:id="rId4" action="ppaction://hlinksldjump"/>
          </p:cNvPr>
          <p:cNvSpPr/>
          <p:nvPr/>
        </p:nvSpPr>
        <p:spPr>
          <a:xfrm>
            <a:off x="5364088" y="1746588"/>
            <a:ext cx="1241194" cy="49295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/>
              <a:t>Dağıtılmış I/O</a:t>
            </a:r>
            <a:endParaRPr lang="de-DE" sz="1600" dirty="0"/>
          </a:p>
        </p:txBody>
      </p:sp>
      <p:sp>
        <p:nvSpPr>
          <p:cNvPr id="20" name="Textfeld 19">
            <a:hlinkClick r:id="" action="ppaction://noaction"/>
          </p:cNvPr>
          <p:cNvSpPr txBox="1"/>
          <p:nvPr/>
        </p:nvSpPr>
        <p:spPr>
          <a:xfrm>
            <a:off x="5756431" y="5724762"/>
            <a:ext cx="1691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smtClean="0">
                <a:solidFill>
                  <a:srgbClr val="59B224"/>
                </a:solidFill>
              </a:rPr>
              <a:t>75</a:t>
            </a:r>
            <a:r>
              <a:rPr lang="de-DE" sz="2000" b="1" dirty="0" smtClean="0">
                <a:solidFill>
                  <a:srgbClr val="59B224"/>
                </a:solidFill>
              </a:rPr>
              <a:t> </a:t>
            </a:r>
            <a:r>
              <a:rPr lang="tr-TR" sz="2000" b="1" dirty="0">
                <a:solidFill>
                  <a:srgbClr val="59B224"/>
                </a:solidFill>
              </a:rPr>
              <a:t>d</a:t>
            </a:r>
            <a:r>
              <a:rPr lang="tr-TR" sz="2000" b="1" dirty="0" smtClean="0">
                <a:solidFill>
                  <a:srgbClr val="59B224"/>
                </a:solidFill>
              </a:rPr>
              <a:t>k</a:t>
            </a:r>
            <a:r>
              <a:rPr lang="tr-TR" sz="2000" b="1" dirty="0" smtClean="0">
                <a:solidFill>
                  <a:srgbClr val="59B224"/>
                </a:solidFill>
              </a:rPr>
              <a:t>.</a:t>
            </a:r>
            <a:endParaRPr lang="de-DE" sz="2000" b="1" dirty="0">
              <a:solidFill>
                <a:srgbClr val="59B224"/>
              </a:solidFill>
            </a:endParaRPr>
          </a:p>
        </p:txBody>
      </p:sp>
      <p:sp>
        <p:nvSpPr>
          <p:cNvPr id="22" name="Textfeld 21">
            <a:hlinkClick r:id="" action="ppaction://noaction"/>
          </p:cNvPr>
          <p:cNvSpPr txBox="1"/>
          <p:nvPr/>
        </p:nvSpPr>
        <p:spPr>
          <a:xfrm>
            <a:off x="1827666" y="5379950"/>
            <a:ext cx="116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2000" b="1" dirty="0">
              <a:solidFill>
                <a:srgbClr val="FF0000"/>
              </a:solidFill>
            </a:endParaRPr>
          </a:p>
          <a:p>
            <a:r>
              <a:rPr lang="tr-TR" sz="2000" b="1" dirty="0" smtClean="0">
                <a:solidFill>
                  <a:srgbClr val="FF0000"/>
                </a:solidFill>
              </a:rPr>
              <a:t>600</a:t>
            </a:r>
            <a:r>
              <a:rPr lang="de-DE" sz="2000" b="1" dirty="0" smtClean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rgbClr val="FF0000"/>
                </a:solidFill>
              </a:rPr>
              <a:t>dk</a:t>
            </a:r>
            <a:r>
              <a:rPr lang="tr-TR" sz="2000" b="1" dirty="0" smtClean="0">
                <a:solidFill>
                  <a:srgbClr val="FF0000"/>
                </a:solidFill>
              </a:rPr>
              <a:t>.</a:t>
            </a:r>
            <a:endParaRPr lang="de-DE" sz="2000" b="1" dirty="0">
              <a:solidFill>
                <a:srgbClr val="FF0000"/>
              </a:solidFill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339315" y="5018670"/>
            <a:ext cx="1691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Maliyet</a:t>
            </a:r>
            <a:r>
              <a:rPr lang="de-DE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  <a:endParaRPr lang="de-DE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302075" y="5630059"/>
            <a:ext cx="1691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Harcanan Süre</a:t>
            </a:r>
            <a:r>
              <a:rPr lang="de-DE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  <a:endParaRPr lang="de-DE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Nach oben gekrümmter Pfeil 24"/>
          <p:cNvSpPr/>
          <p:nvPr/>
        </p:nvSpPr>
        <p:spPr>
          <a:xfrm>
            <a:off x="2411760" y="6051952"/>
            <a:ext cx="3967819" cy="571985"/>
          </a:xfrm>
          <a:prstGeom prst="curvedUpArrow">
            <a:avLst>
              <a:gd name="adj1" fmla="val 20004"/>
              <a:gd name="adj2" fmla="val 70463"/>
              <a:gd name="adj3" fmla="val 25000"/>
            </a:avLst>
          </a:prstGeom>
          <a:solidFill>
            <a:srgbClr val="59B224"/>
          </a:solidFill>
          <a:ln>
            <a:solidFill>
              <a:srgbClr val="59B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6" name="Abgerundetes Rechteck 25">
            <a:hlinkClick r:id="" action="ppaction://noaction"/>
          </p:cNvPr>
          <p:cNvSpPr/>
          <p:nvPr/>
        </p:nvSpPr>
        <p:spPr>
          <a:xfrm>
            <a:off x="3155437" y="5635048"/>
            <a:ext cx="2291975" cy="979649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>
                <a:solidFill>
                  <a:schemeClr val="tx1"/>
                </a:solidFill>
              </a:rPr>
              <a:t>%</a:t>
            </a:r>
            <a:r>
              <a:rPr lang="tr-TR" sz="1600" dirty="0" smtClean="0">
                <a:solidFill>
                  <a:schemeClr val="tx1"/>
                </a:solidFill>
              </a:rPr>
              <a:t>85 </a:t>
            </a:r>
          </a:p>
          <a:p>
            <a:pPr algn="ctr"/>
            <a:r>
              <a:rPr lang="tr-TR" sz="1600" dirty="0" smtClean="0">
                <a:solidFill>
                  <a:schemeClr val="tx1"/>
                </a:solidFill>
              </a:rPr>
              <a:t>Zaman,</a:t>
            </a:r>
          </a:p>
          <a:p>
            <a:pPr algn="ctr"/>
            <a:r>
              <a:rPr lang="tr-TR" sz="1600" dirty="0" smtClean="0">
                <a:solidFill>
                  <a:schemeClr val="tx1"/>
                </a:solidFill>
              </a:rPr>
              <a:t>İşçilik ve Mühendislik, </a:t>
            </a:r>
            <a:r>
              <a:rPr lang="tr-TR" sz="1600" dirty="0" err="1" smtClean="0">
                <a:solidFill>
                  <a:schemeClr val="tx1"/>
                </a:solidFill>
              </a:rPr>
              <a:t>Tasarufu</a:t>
            </a:r>
            <a:r>
              <a:rPr lang="de-DE" sz="1600" dirty="0" smtClean="0">
                <a:solidFill>
                  <a:schemeClr val="tx1"/>
                </a:solidFill>
              </a:rPr>
              <a:t>!</a:t>
            </a:r>
            <a:endParaRPr lang="de-DE" sz="1600" dirty="0">
              <a:solidFill>
                <a:schemeClr val="tx1"/>
              </a:solidFill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338042" y="1847734"/>
            <a:ext cx="1691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Yöntem</a:t>
            </a:r>
            <a:r>
              <a:rPr lang="de-DE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  <a:endParaRPr lang="de-DE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336769" y="3532946"/>
            <a:ext cx="1691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Ürünler</a:t>
            </a:r>
            <a:r>
              <a:rPr lang="de-DE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  <a:endParaRPr lang="de-DE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9" name="Picture 2">
            <a:hlinkClick r:id="rId5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7"/>
          <a:stretch/>
        </p:blipFill>
        <p:spPr bwMode="auto">
          <a:xfrm>
            <a:off x="1619673" y="2405145"/>
            <a:ext cx="1211830" cy="236490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1" name="Picture 2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412" y="2394678"/>
            <a:ext cx="1157870" cy="238087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Inhaltsplatzhalter 5"/>
          <p:cNvSpPr>
            <a:spLocks noGrp="1"/>
          </p:cNvSpPr>
          <p:nvPr>
            <p:ph sz="half" idx="2"/>
          </p:nvPr>
        </p:nvSpPr>
        <p:spPr>
          <a:xfrm>
            <a:off x="2987824" y="1742796"/>
            <a:ext cx="2260621" cy="3630252"/>
          </a:xfrm>
        </p:spPr>
        <p:txBody>
          <a:bodyPr>
            <a:normAutofit fontScale="92500"/>
          </a:bodyPr>
          <a:lstStyle/>
          <a:p>
            <a:pPr>
              <a:spcBef>
                <a:spcPts val="600"/>
              </a:spcBef>
            </a:pPr>
            <a:r>
              <a:rPr lang="tr-TR" b="1" dirty="0" smtClean="0"/>
              <a:t>Maliyet Hesabı : </a:t>
            </a:r>
            <a:endParaRPr lang="de-DE" b="1" dirty="0" smtClean="0"/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sz="1200" b="1" dirty="0" smtClean="0">
                <a:solidFill>
                  <a:srgbClr val="FF0000"/>
                </a:solidFill>
              </a:rPr>
              <a:t>IO Modülü (ET200S, vb..)</a:t>
            </a:r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sz="1200" b="1" dirty="0" smtClean="0">
                <a:solidFill>
                  <a:srgbClr val="FF0000"/>
                </a:solidFill>
              </a:rPr>
              <a:t>Çok sayıda Röle</a:t>
            </a:r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sz="1200" b="1" dirty="0" smtClean="0">
                <a:solidFill>
                  <a:srgbClr val="FF0000"/>
                </a:solidFill>
              </a:rPr>
              <a:t>Çok sayıda </a:t>
            </a:r>
            <a:r>
              <a:rPr lang="tr-TR" sz="1200" b="1" dirty="0" err="1" smtClean="0">
                <a:solidFill>
                  <a:srgbClr val="FF0000"/>
                </a:solidFill>
              </a:rPr>
              <a:t>Klemens</a:t>
            </a:r>
            <a:endParaRPr lang="tr-TR" sz="1200" b="1" dirty="0" smtClean="0">
              <a:solidFill>
                <a:srgbClr val="FF0000"/>
              </a:solidFill>
            </a:endParaRPr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sz="1200" b="1" dirty="0" smtClean="0">
                <a:solidFill>
                  <a:srgbClr val="FF0000"/>
                </a:solidFill>
              </a:rPr>
              <a:t>Büyük Pano</a:t>
            </a:r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sz="1200" b="1" dirty="0" smtClean="0">
                <a:solidFill>
                  <a:srgbClr val="FF0000"/>
                </a:solidFill>
              </a:rPr>
              <a:t>Çok sayıda Kablo</a:t>
            </a:r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sz="1200" b="1" dirty="0" smtClean="0">
                <a:solidFill>
                  <a:srgbClr val="FF0000"/>
                </a:solidFill>
              </a:rPr>
              <a:t>Çok sayıda Kablo Spirali</a:t>
            </a:r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sz="1200" b="1" dirty="0" smtClean="0">
                <a:solidFill>
                  <a:srgbClr val="FF0000"/>
                </a:solidFill>
              </a:rPr>
              <a:t>Çok sayıda Kablo </a:t>
            </a:r>
            <a:r>
              <a:rPr lang="tr-TR" sz="1200" b="1" dirty="0">
                <a:solidFill>
                  <a:srgbClr val="FF0000"/>
                </a:solidFill>
              </a:rPr>
              <a:t>K</a:t>
            </a:r>
            <a:r>
              <a:rPr lang="tr-TR" sz="1200" b="1" dirty="0" smtClean="0">
                <a:solidFill>
                  <a:srgbClr val="FF0000"/>
                </a:solidFill>
              </a:rPr>
              <a:t>analı</a:t>
            </a:r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sz="1200" b="1" dirty="0">
                <a:solidFill>
                  <a:srgbClr val="FF0000"/>
                </a:solidFill>
              </a:rPr>
              <a:t>Y</a:t>
            </a:r>
            <a:r>
              <a:rPr lang="tr-TR" sz="1200" b="1" dirty="0" smtClean="0">
                <a:solidFill>
                  <a:srgbClr val="FF0000"/>
                </a:solidFill>
              </a:rPr>
              <a:t>oğun İ</a:t>
            </a:r>
            <a:r>
              <a:rPr lang="tr-TR" sz="1200" b="1" dirty="0" smtClean="0">
                <a:solidFill>
                  <a:srgbClr val="FF0000"/>
                </a:solidFill>
              </a:rPr>
              <a:t>şçilik + Organizasyon </a:t>
            </a:r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sz="1200" b="1" dirty="0" smtClean="0">
                <a:solidFill>
                  <a:srgbClr val="FF0000"/>
                </a:solidFill>
              </a:rPr>
              <a:t>Çok sayıda etiketleme</a:t>
            </a:r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sz="1200" b="1" dirty="0" smtClean="0">
                <a:solidFill>
                  <a:srgbClr val="FF0000"/>
                </a:solidFill>
              </a:rPr>
              <a:t>Çok sayıda proje çizimi</a:t>
            </a:r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tr-TR" sz="1200" dirty="0" smtClean="0"/>
          </a:p>
          <a:p>
            <a:pPr>
              <a:spcBef>
                <a:spcPts val="600"/>
              </a:spcBef>
              <a:buClr>
                <a:schemeClr val="bg1">
                  <a:lumMod val="75000"/>
                </a:schemeClr>
              </a:buClr>
            </a:pPr>
            <a:endParaRPr lang="de-DE" dirty="0"/>
          </a:p>
        </p:txBody>
      </p:sp>
      <p:sp>
        <p:nvSpPr>
          <p:cNvPr id="30" name="Inhaltsplatzhalter 5"/>
          <p:cNvSpPr>
            <a:spLocks noGrp="1"/>
          </p:cNvSpPr>
          <p:nvPr>
            <p:ph sz="half" idx="2"/>
          </p:nvPr>
        </p:nvSpPr>
        <p:spPr>
          <a:xfrm>
            <a:off x="6804248" y="1749698"/>
            <a:ext cx="2029226" cy="363025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b="1" dirty="0" smtClean="0"/>
              <a:t>Maliyet Hesabı : </a:t>
            </a:r>
            <a:endParaRPr lang="de-DE" b="1" dirty="0" smtClean="0"/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sz="1200" b="1" dirty="0" smtClean="0">
                <a:solidFill>
                  <a:schemeClr val="accent2"/>
                </a:solidFill>
              </a:rPr>
              <a:t>IO Modülü </a:t>
            </a:r>
            <a:r>
              <a:rPr lang="tr-TR" sz="1600" b="1" dirty="0" err="1" smtClean="0">
                <a:solidFill>
                  <a:schemeClr val="accent2"/>
                </a:solidFill>
              </a:rPr>
              <a:t>C</a:t>
            </a:r>
            <a:r>
              <a:rPr lang="tr-TR" sz="1600" b="1" dirty="0" err="1" smtClean="0">
                <a:solidFill>
                  <a:schemeClr val="accent2"/>
                </a:solidFill>
              </a:rPr>
              <a:t>ube</a:t>
            </a:r>
            <a:r>
              <a:rPr lang="de-DE" sz="1600" b="1" dirty="0">
                <a:solidFill>
                  <a:schemeClr val="accent2"/>
                </a:solidFill>
              </a:rPr>
              <a:t>67</a:t>
            </a:r>
            <a:r>
              <a:rPr lang="tr-TR" sz="1600" b="1" dirty="0">
                <a:solidFill>
                  <a:schemeClr val="accent2"/>
                </a:solidFill>
              </a:rPr>
              <a:t>+</a:t>
            </a:r>
            <a:endParaRPr lang="tr-TR" sz="1600" b="1" dirty="0" smtClean="0">
              <a:solidFill>
                <a:schemeClr val="accent2"/>
              </a:solidFill>
            </a:endParaRPr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sz="1100" b="1" dirty="0" smtClean="0">
                <a:solidFill>
                  <a:schemeClr val="accent2"/>
                </a:solidFill>
              </a:rPr>
              <a:t>Sadece </a:t>
            </a:r>
            <a:r>
              <a:rPr lang="tr-TR" sz="1100" b="1" dirty="0">
                <a:solidFill>
                  <a:schemeClr val="accent2"/>
                </a:solidFill>
              </a:rPr>
              <a:t>BUS ve Besleme </a:t>
            </a:r>
            <a:r>
              <a:rPr lang="tr-TR" sz="1100" b="1" dirty="0" smtClean="0">
                <a:solidFill>
                  <a:schemeClr val="accent2"/>
                </a:solidFill>
              </a:rPr>
              <a:t>Kablosu</a:t>
            </a:r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sz="1100" b="1" dirty="0" smtClean="0">
                <a:solidFill>
                  <a:schemeClr val="accent2"/>
                </a:solidFill>
              </a:rPr>
              <a:t>Etiketi ürün içinde gelir</a:t>
            </a:r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sz="1100" b="1" dirty="0" smtClean="0">
                <a:solidFill>
                  <a:schemeClr val="accent2"/>
                </a:solidFill>
              </a:rPr>
              <a:t>Birkaç sayfada biten proje çizimi</a:t>
            </a:r>
            <a:endParaRPr lang="tr-TR" sz="1100" b="1" dirty="0">
              <a:solidFill>
                <a:schemeClr val="accent2"/>
              </a:solidFill>
            </a:endParaRPr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tr-TR" sz="1200" dirty="0" smtClean="0"/>
          </a:p>
          <a:p>
            <a:pPr>
              <a:spcBef>
                <a:spcPts val="600"/>
              </a:spcBef>
              <a:buClr>
                <a:schemeClr val="bg1">
                  <a:lumMod val="75000"/>
                </a:schemeClr>
              </a:buClr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9383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Saha I/o sistemi </a:t>
            </a:r>
            <a:r>
              <a:rPr lang="tr-TR" dirty="0" err="1" smtClean="0"/>
              <a:t>cube</a:t>
            </a:r>
            <a:r>
              <a:rPr lang="de-DE" dirty="0" smtClean="0"/>
              <a:t>67</a:t>
            </a:r>
            <a:r>
              <a:rPr lang="tr-TR" dirty="0" smtClean="0"/>
              <a:t>+</a:t>
            </a:r>
            <a:endParaRPr lang="de-DE" dirty="0"/>
          </a:p>
        </p:txBody>
      </p:sp>
      <p:grpSp>
        <p:nvGrpSpPr>
          <p:cNvPr id="8" name="Gruppieren 9"/>
          <p:cNvGrpSpPr>
            <a:grpSpLocks/>
          </p:cNvGrpSpPr>
          <p:nvPr/>
        </p:nvGrpSpPr>
        <p:grpSpPr bwMode="auto">
          <a:xfrm>
            <a:off x="216024" y="2924944"/>
            <a:ext cx="4355976" cy="3440707"/>
            <a:chOff x="5097448" y="4005263"/>
            <a:chExt cx="4375948" cy="2703124"/>
          </a:xfrm>
        </p:grpSpPr>
        <p:sp>
          <p:nvSpPr>
            <p:cNvPr id="9" name="Textfeld 10"/>
            <p:cNvSpPr txBox="1">
              <a:spLocks noChangeArrowheads="1"/>
            </p:cNvSpPr>
            <p:nvPr/>
          </p:nvSpPr>
          <p:spPr bwMode="auto">
            <a:xfrm>
              <a:off x="5097448" y="6055531"/>
              <a:ext cx="4375948" cy="652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tr-TR" sz="1200" i="1" dirty="0" smtClean="0"/>
                <a:t>Hangi I/O Kırmızı Işık yanıyorsa </a:t>
              </a:r>
              <a:r>
                <a:rPr lang="tr-TR" sz="1200" i="1" dirty="0" smtClean="0"/>
                <a:t>ona bağlı </a:t>
              </a:r>
              <a:r>
                <a:rPr lang="tr-TR" sz="1200" i="1" dirty="0" smtClean="0"/>
                <a:t>olan </a:t>
              </a:r>
              <a:r>
                <a:rPr lang="tr-TR" sz="1200" i="1" dirty="0" err="1" smtClean="0"/>
                <a:t>Sensör</a:t>
              </a:r>
              <a:r>
                <a:rPr lang="tr-TR" sz="1200" i="1" dirty="0" smtClean="0"/>
                <a:t>, Valf… </a:t>
              </a:r>
              <a:r>
                <a:rPr lang="tr-TR" sz="1200" i="1" dirty="0" smtClean="0"/>
                <a:t>Problem </a:t>
              </a:r>
              <a:r>
                <a:rPr lang="tr-TR" sz="1200" i="1" dirty="0" smtClean="0"/>
                <a:t>var demektir!</a:t>
              </a:r>
            </a:p>
            <a:p>
              <a:r>
                <a:rPr lang="tr-TR" sz="1200" i="1" dirty="0" smtClean="0"/>
                <a:t>Sadece </a:t>
              </a:r>
              <a:r>
                <a:rPr lang="tr-TR" sz="1200" i="1" dirty="0" smtClean="0"/>
                <a:t>kırmızı yanan </a:t>
              </a:r>
              <a:r>
                <a:rPr lang="tr-TR" sz="1200" i="1" dirty="0" smtClean="0"/>
                <a:t> </a:t>
              </a:r>
              <a:r>
                <a:rPr lang="tr-TR" sz="1200" i="1" dirty="0" smtClean="0"/>
                <a:t>kanal otomatik </a:t>
              </a:r>
              <a:r>
                <a:rPr lang="tr-TR" sz="1200" i="1" dirty="0" smtClean="0"/>
                <a:t>kapanır </a:t>
              </a:r>
              <a:r>
                <a:rPr lang="tr-TR" sz="1200" i="1" dirty="0" smtClean="0"/>
                <a:t>ve </a:t>
              </a:r>
              <a:r>
                <a:rPr lang="tr-TR" sz="1200" i="1" dirty="0" err="1" smtClean="0"/>
                <a:t>PLC’ye</a:t>
              </a:r>
              <a:r>
                <a:rPr lang="tr-TR" sz="1200" i="1" dirty="0" smtClean="0"/>
                <a:t> </a:t>
              </a:r>
              <a:r>
                <a:rPr lang="tr-TR" sz="1200" i="1" dirty="0" smtClean="0"/>
                <a:t>raporlanır, diğer kanallar kesintisiz çalışmaya devam eder!</a:t>
              </a:r>
              <a:endParaRPr lang="de-DE" sz="1200" i="1" dirty="0"/>
            </a:p>
          </p:txBody>
        </p:sp>
        <p:pic>
          <p:nvPicPr>
            <p:cNvPr id="10" name="Grafik 8" descr="MVK Metall PP Sensorkurzschluss.JPG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867400" y="4005263"/>
              <a:ext cx="2555875" cy="1916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1" name="Gerade Verbindung 10"/>
            <p:cNvCxnSpPr/>
            <p:nvPr/>
          </p:nvCxnSpPr>
          <p:spPr>
            <a:xfrm flipV="1">
              <a:off x="5940425" y="5084763"/>
              <a:ext cx="576263" cy="504825"/>
            </a:xfrm>
            <a:prstGeom prst="line">
              <a:avLst/>
            </a:prstGeom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Picture 4" descr="uh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1412776"/>
            <a:ext cx="2088232" cy="2088232"/>
          </a:xfrm>
          <a:prstGeom prst="rect">
            <a:avLst/>
          </a:prstGeom>
          <a:noFill/>
        </p:spPr>
      </p:pic>
      <p:sp>
        <p:nvSpPr>
          <p:cNvPr id="16" name="Inhaltsplatzhalter 5"/>
          <p:cNvSpPr>
            <a:spLocks noGrp="1"/>
          </p:cNvSpPr>
          <p:nvPr>
            <p:ph sz="half" idx="2"/>
          </p:nvPr>
        </p:nvSpPr>
        <p:spPr>
          <a:xfrm>
            <a:off x="5652120" y="1484784"/>
            <a:ext cx="3276364" cy="4733179"/>
          </a:xfrm>
        </p:spPr>
        <p:txBody>
          <a:bodyPr>
            <a:normAutofit fontScale="92500" lnSpcReduction="10000"/>
          </a:bodyPr>
          <a:lstStyle/>
          <a:p>
            <a:r>
              <a:rPr lang="tr-TR" b="1" dirty="0" smtClean="0"/>
              <a:t>Avantajları </a:t>
            </a:r>
            <a:endParaRPr lang="de-DE" b="1" dirty="0"/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dirty="0" smtClean="0"/>
              <a:t>Kolay bağlantı</a:t>
            </a:r>
            <a:r>
              <a:rPr lang="de-DE" dirty="0" smtClean="0"/>
              <a:t>: </a:t>
            </a:r>
            <a:r>
              <a:rPr lang="tr-TR" dirty="0" smtClean="0"/>
              <a:t>Tak-Kullan!</a:t>
            </a:r>
            <a:endParaRPr lang="de-DE" dirty="0"/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dirty="0" smtClean="0"/>
              <a:t>Daha Az İşçilik ve Mühendislik</a:t>
            </a:r>
            <a:endParaRPr lang="de-DE" dirty="0"/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dirty="0" smtClean="0"/>
              <a:t>PLC markası değişse bile aynı kalan dağıtılmış I/O yapısı</a:t>
            </a:r>
            <a:endParaRPr lang="de-DE" dirty="0" smtClean="0"/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dirty="0" smtClean="0"/>
              <a:t>En az kablolama hatası</a:t>
            </a:r>
            <a:endParaRPr lang="de-DE" dirty="0" smtClean="0"/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dirty="0" smtClean="0"/>
              <a:t>En az yer kaplayan çözüm</a:t>
            </a:r>
            <a:endParaRPr lang="de-DE" dirty="0"/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IP67 </a:t>
            </a:r>
            <a:r>
              <a:rPr lang="tr-TR" dirty="0" smtClean="0"/>
              <a:t>gövde yapısı sayesinde zor koşullara dayanıklı sağlam ürünler!</a:t>
            </a:r>
            <a:endParaRPr lang="de-DE" dirty="0"/>
          </a:p>
          <a:p>
            <a:pPr marL="285750" indent="-285750"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tr-TR" dirty="0" err="1" smtClean="0"/>
              <a:t>Diagnostik</a:t>
            </a:r>
            <a:r>
              <a:rPr lang="tr-TR" dirty="0" smtClean="0"/>
              <a:t> Fonksiyonlar sayesinde uzak bağlantı ve/veya göz kontrolü ile          1-2dk. içinde arıza nerede ise hemen tespit edilir!</a:t>
            </a:r>
            <a:endParaRPr lang="de-DE" dirty="0" smtClean="0"/>
          </a:p>
        </p:txBody>
      </p:sp>
      <p:pic>
        <p:nvPicPr>
          <p:cNvPr id="12" name="Picture 3" descr="W:\Tanja\Buttons\Menü_Button_grün.png">
            <a:hlinkClick r:id="rId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72796" y="143260"/>
            <a:ext cx="550631" cy="75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Ruether\Documents\Marketing\Messen\2013_SPS\Buttons\button_next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484" y="6245940"/>
            <a:ext cx="9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89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286290" y="2613555"/>
            <a:ext cx="4143404" cy="207170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4619865" y="1227530"/>
            <a:ext cx="4394383" cy="4248472"/>
          </a:xfrm>
        </p:spPr>
        <p:txBody>
          <a:bodyPr/>
          <a:lstStyle/>
          <a:p>
            <a:pPr lvl="1" algn="ctr">
              <a:buNone/>
            </a:pPr>
            <a:r>
              <a:rPr lang="tr-TR" sz="2000" b="1" dirty="0" smtClean="0"/>
              <a:t>Maliyetin </a:t>
            </a:r>
            <a:r>
              <a:rPr lang="tr-TR" sz="2000" b="1" dirty="0" smtClean="0"/>
              <a:t>%75’i Makine geliştirme </a:t>
            </a:r>
            <a:r>
              <a:rPr lang="tr-TR" sz="2000" b="1" dirty="0" smtClean="0"/>
              <a:t>aşamasında ortaya çıkar!</a:t>
            </a:r>
            <a:endParaRPr lang="en-US" sz="1600" dirty="0" smtClean="0"/>
          </a:p>
          <a:p>
            <a:pPr lvl="1">
              <a:buNone/>
            </a:pPr>
            <a:r>
              <a:rPr lang="en-US" sz="1600" dirty="0" smtClean="0"/>
              <a:t>	</a:t>
            </a:r>
            <a:endParaRPr lang="en-US" sz="1600" b="1" dirty="0" smtClean="0"/>
          </a:p>
          <a:p>
            <a:pPr lvl="1">
              <a:buNone/>
            </a:pPr>
            <a:r>
              <a:rPr lang="en-US" sz="1600" b="1" dirty="0" smtClean="0"/>
              <a:t>	</a:t>
            </a:r>
            <a:r>
              <a:rPr lang="tr-TR" sz="1600" b="1" dirty="0" smtClean="0"/>
              <a:t>Makine Üretici</a:t>
            </a:r>
            <a:r>
              <a:rPr lang="tr-TR" sz="1600" b="1" dirty="0" smtClean="0"/>
              <a:t> </a:t>
            </a:r>
            <a:r>
              <a:rPr lang="tr-TR" sz="1600" b="1" dirty="0" smtClean="0"/>
              <a:t>Maliyetleri</a:t>
            </a:r>
            <a:endParaRPr lang="en-US" sz="1600" b="1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tr-TR" sz="1600" dirty="0" smtClean="0"/>
              <a:t>Mühendislik ve Tasarım</a:t>
            </a:r>
            <a:endParaRPr lang="en-US" sz="1600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tr-TR" sz="1600" dirty="0" smtClean="0"/>
              <a:t>Makine Üretimi</a:t>
            </a:r>
            <a:endParaRPr lang="en-US" sz="1600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tr-TR" sz="1600" dirty="0" smtClean="0"/>
              <a:t>Sahada devreye </a:t>
            </a:r>
            <a:r>
              <a:rPr lang="tr-TR" sz="1600" dirty="0" smtClean="0"/>
              <a:t>alma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tr-TR" sz="1600" dirty="0" smtClean="0"/>
              <a:t>Önceden bilinemeyen montaj problemleri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tr-TR" sz="1600" dirty="0" smtClean="0"/>
              <a:t>Garanti kapsamında servis</a:t>
            </a:r>
            <a:r>
              <a:rPr lang="tr-TR" sz="1600" dirty="0" smtClean="0">
                <a:solidFill>
                  <a:srgbClr val="FF0000"/>
                </a:solidFill>
              </a:rPr>
              <a:t>! (kaç kere?)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tr-TR" sz="1600" dirty="0" smtClean="0"/>
              <a:t>Telefonda ve/veya uzak bağlantı ile sorun </a:t>
            </a:r>
            <a:r>
              <a:rPr lang="tr-TR" sz="1600" dirty="0" err="1" smtClean="0"/>
              <a:t>çözülüyormu</a:t>
            </a:r>
            <a:r>
              <a:rPr lang="tr-TR" sz="1600" dirty="0" smtClean="0"/>
              <a:t>?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tr-TR" sz="1600" dirty="0" smtClean="0"/>
          </a:p>
          <a:p>
            <a:pPr lvl="2">
              <a:buFont typeface="Wingdings" panose="05000000000000000000" pitchFamily="2" charset="2"/>
              <a:buChar char="§"/>
            </a:pPr>
            <a:endParaRPr lang="tr-TR" sz="1600" dirty="0" smtClean="0"/>
          </a:p>
          <a:p>
            <a:pPr lvl="1">
              <a:buNone/>
            </a:pPr>
            <a:r>
              <a:rPr lang="en-US" sz="1600" dirty="0" smtClean="0"/>
              <a:t>	</a:t>
            </a:r>
            <a:r>
              <a:rPr lang="tr-TR" sz="1600" b="1" dirty="0" smtClean="0"/>
              <a:t>Son Kullanıcı</a:t>
            </a:r>
            <a:r>
              <a:rPr lang="tr-TR" sz="1600" b="1" dirty="0" smtClean="0"/>
              <a:t> Maliyetleri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tr-TR" sz="1600" dirty="0" smtClean="0"/>
              <a:t>Makine bedeli+ Nakliye + Kurulum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tr-TR" sz="1600" dirty="0" smtClean="0"/>
              <a:t>Kullanıcı </a:t>
            </a:r>
            <a:r>
              <a:rPr lang="tr-TR" sz="1600" dirty="0" smtClean="0"/>
              <a:t>Dostu Makine </a:t>
            </a:r>
            <a:r>
              <a:rPr lang="tr-TR" sz="1600" dirty="0" smtClean="0"/>
              <a:t>(Az Servis)</a:t>
            </a:r>
            <a:endParaRPr lang="en-US" sz="1600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tr-TR" sz="1600" dirty="0" smtClean="0"/>
              <a:t>Verimlilik </a:t>
            </a:r>
            <a:r>
              <a:rPr lang="tr-TR" sz="1600" dirty="0" smtClean="0"/>
              <a:t>(az duruş</a:t>
            </a:r>
            <a:r>
              <a:rPr lang="tr-TR" sz="1600" dirty="0" smtClean="0"/>
              <a:t>/ </a:t>
            </a:r>
            <a:r>
              <a:rPr lang="tr-TR" sz="1600" dirty="0" smtClean="0"/>
              <a:t>hatasız </a:t>
            </a:r>
            <a:r>
              <a:rPr lang="tr-TR" sz="1600" dirty="0" smtClean="0"/>
              <a:t>üretim)</a:t>
            </a:r>
            <a:endParaRPr lang="en-US" sz="1600" dirty="0" smtClean="0"/>
          </a:p>
          <a:p>
            <a:pPr marL="0" lvl="1" indent="0">
              <a:buNone/>
            </a:pPr>
            <a:endParaRPr lang="en-US" sz="1400" dirty="0" smtClean="0"/>
          </a:p>
          <a:p>
            <a:pPr marL="739775" lvl="2" indent="-342900">
              <a:buNone/>
            </a:pPr>
            <a:endParaRPr lang="en-US" sz="1400" dirty="0" smtClean="0"/>
          </a:p>
        </p:txBody>
      </p:sp>
      <p:sp>
        <p:nvSpPr>
          <p:cNvPr id="16" name="Textfeld 15"/>
          <p:cNvSpPr txBox="1"/>
          <p:nvPr/>
        </p:nvSpPr>
        <p:spPr>
          <a:xfrm>
            <a:off x="539552" y="6207115"/>
            <a:ext cx="18870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000" dirty="0" smtClean="0"/>
              <a:t>Örnek </a:t>
            </a:r>
            <a:r>
              <a:rPr lang="de-DE" sz="1000" dirty="0" smtClean="0"/>
              <a:t>: Ma</a:t>
            </a:r>
            <a:r>
              <a:rPr lang="tr-TR" sz="1000" dirty="0" smtClean="0"/>
              <a:t>kine</a:t>
            </a:r>
            <a:r>
              <a:rPr lang="de-DE" sz="1000" dirty="0" smtClean="0"/>
              <a:t> </a:t>
            </a:r>
            <a:r>
              <a:rPr lang="tr-TR" sz="1000" dirty="0" smtClean="0"/>
              <a:t>İmalat Sanayii</a:t>
            </a:r>
            <a:endParaRPr lang="de-DE" sz="1000" dirty="0"/>
          </a:p>
        </p:txBody>
      </p:sp>
      <p:grpSp>
        <p:nvGrpSpPr>
          <p:cNvPr id="17" name="Gruppieren 16"/>
          <p:cNvGrpSpPr/>
          <p:nvPr/>
        </p:nvGrpSpPr>
        <p:grpSpPr>
          <a:xfrm>
            <a:off x="373341" y="950531"/>
            <a:ext cx="3387684" cy="2520280"/>
            <a:chOff x="363319" y="1268760"/>
            <a:chExt cx="3748076" cy="2664296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40134" y="1268760"/>
              <a:ext cx="3571141" cy="2664296"/>
            </a:xfrm>
            <a:prstGeom prst="rect">
              <a:avLst/>
            </a:pr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" name="Textfeld 18"/>
            <p:cNvSpPr txBox="1"/>
            <p:nvPr/>
          </p:nvSpPr>
          <p:spPr>
            <a:xfrm>
              <a:off x="363319" y="1268760"/>
              <a:ext cx="1470403" cy="292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dirty="0" err="1" smtClean="0"/>
                <a:t>To</a:t>
              </a:r>
              <a:r>
                <a:rPr lang="tr-TR" sz="1200" b="1" dirty="0" err="1" smtClean="0"/>
                <a:t>plam</a:t>
              </a:r>
              <a:r>
                <a:rPr lang="de-DE" sz="1200" b="1" dirty="0" smtClean="0"/>
                <a:t> </a:t>
              </a:r>
              <a:r>
                <a:rPr lang="tr-TR" sz="1200" b="1" dirty="0" smtClean="0"/>
                <a:t>Maliyet</a:t>
              </a:r>
              <a:endParaRPr lang="de-DE" sz="1200" b="1" dirty="0"/>
            </a:p>
          </p:txBody>
        </p:sp>
        <p:sp>
          <p:nvSpPr>
            <p:cNvPr id="20" name="Textfeld 19"/>
            <p:cNvSpPr txBox="1"/>
            <p:nvPr/>
          </p:nvSpPr>
          <p:spPr>
            <a:xfrm>
              <a:off x="363319" y="1856992"/>
              <a:ext cx="1080119" cy="5856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b="1" dirty="0" err="1" smtClean="0"/>
                <a:t>Ele</a:t>
              </a:r>
              <a:r>
                <a:rPr lang="tr-TR" sz="1000" b="1" dirty="0" err="1" smtClean="0"/>
                <a:t>ktriksel</a:t>
              </a:r>
              <a:endParaRPr lang="tr-TR" sz="1000" b="1" dirty="0" smtClean="0"/>
            </a:p>
            <a:p>
              <a:pPr algn="ctr"/>
              <a:r>
                <a:rPr lang="tr-TR" sz="1000" b="1" dirty="0" smtClean="0"/>
                <a:t>Montaj</a:t>
              </a:r>
              <a:r>
                <a:rPr lang="de-DE" sz="1000" b="1" dirty="0" smtClean="0"/>
                <a:t>, </a:t>
              </a:r>
              <a:endParaRPr lang="tr-TR" sz="1000" b="1" dirty="0" smtClean="0"/>
            </a:p>
            <a:p>
              <a:pPr algn="ctr"/>
              <a:r>
                <a:rPr lang="de-DE" sz="1000" b="1" dirty="0" smtClean="0"/>
                <a:t>30%</a:t>
              </a:r>
              <a:endParaRPr lang="de-DE" sz="1000" b="1" dirty="0"/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827584" y="3284984"/>
              <a:ext cx="1080119" cy="5856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b="1" dirty="0" err="1" smtClean="0"/>
                <a:t>Me</a:t>
              </a:r>
              <a:r>
                <a:rPr lang="tr-TR" sz="1000" b="1" dirty="0" err="1" smtClean="0"/>
                <a:t>kanik</a:t>
              </a:r>
              <a:r>
                <a:rPr lang="tr-TR" sz="1000" b="1" dirty="0" smtClean="0"/>
                <a:t> Montaj</a:t>
              </a:r>
            </a:p>
            <a:p>
              <a:pPr algn="ctr"/>
              <a:r>
                <a:rPr lang="de-DE" sz="1000" b="1" dirty="0" smtClean="0"/>
                <a:t>30%</a:t>
              </a:r>
              <a:endParaRPr lang="de-DE" sz="1000" b="1" dirty="0"/>
            </a:p>
          </p:txBody>
        </p:sp>
        <p:sp>
          <p:nvSpPr>
            <p:cNvPr id="22" name="Textfeld 21"/>
            <p:cNvSpPr txBox="1"/>
            <p:nvPr/>
          </p:nvSpPr>
          <p:spPr>
            <a:xfrm>
              <a:off x="2505981" y="3005839"/>
              <a:ext cx="1512168" cy="4229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b="1" dirty="0" smtClean="0"/>
                <a:t>T</a:t>
              </a:r>
              <a:r>
                <a:rPr lang="tr-TR" sz="1000" b="1" dirty="0" smtClean="0"/>
                <a:t>asarım</a:t>
              </a:r>
              <a:r>
                <a:rPr lang="de-DE" sz="1000" b="1" dirty="0" smtClean="0"/>
                <a:t> </a:t>
              </a:r>
              <a:r>
                <a:rPr lang="tr-TR" sz="1000" b="1" dirty="0" smtClean="0"/>
                <a:t>Mühendisliği</a:t>
              </a:r>
              <a:r>
                <a:rPr lang="de-DE" sz="1000" b="1" dirty="0" smtClean="0"/>
                <a:t>, 10%</a:t>
              </a:r>
              <a:endParaRPr lang="de-DE" sz="1000" b="1" dirty="0"/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3031276" y="2002858"/>
              <a:ext cx="1080119" cy="5856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b="1" dirty="0" err="1" smtClean="0"/>
                <a:t>Ele</a:t>
              </a:r>
              <a:r>
                <a:rPr lang="tr-TR" sz="1000" b="1" dirty="0" err="1" smtClean="0"/>
                <a:t>ktrik</a:t>
              </a:r>
              <a:r>
                <a:rPr lang="de-DE" sz="1000" b="1" dirty="0" smtClean="0"/>
                <a:t> </a:t>
              </a:r>
              <a:r>
                <a:rPr lang="tr-TR" sz="1000" b="1" dirty="0" smtClean="0"/>
                <a:t>Mühendisliği</a:t>
              </a:r>
              <a:r>
                <a:rPr lang="de-DE" sz="1000" b="1" dirty="0" smtClean="0"/>
                <a:t> 15%</a:t>
              </a:r>
              <a:endParaRPr lang="de-DE" sz="1000" b="1" dirty="0"/>
            </a:p>
          </p:txBody>
        </p:sp>
        <p:sp>
          <p:nvSpPr>
            <p:cNvPr id="24" name="Textfeld 23"/>
            <p:cNvSpPr txBox="1"/>
            <p:nvPr/>
          </p:nvSpPr>
          <p:spPr>
            <a:xfrm>
              <a:off x="2537199" y="1269304"/>
              <a:ext cx="1080119" cy="5856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b="1" dirty="0" err="1" smtClean="0"/>
                <a:t>Me</a:t>
              </a:r>
              <a:r>
                <a:rPr lang="tr-TR" sz="1000" b="1" dirty="0" err="1" smtClean="0"/>
                <a:t>kanik</a:t>
              </a:r>
              <a:r>
                <a:rPr lang="de-DE" sz="1000" b="1" dirty="0" smtClean="0"/>
                <a:t> </a:t>
              </a:r>
              <a:r>
                <a:rPr lang="tr-TR" sz="1000" b="1" dirty="0" smtClean="0"/>
                <a:t>Mühendislik</a:t>
              </a:r>
              <a:r>
                <a:rPr lang="de-DE" sz="1000" b="1" dirty="0" smtClean="0"/>
                <a:t/>
              </a:r>
              <a:br>
                <a:rPr lang="de-DE" sz="1000" b="1" dirty="0" smtClean="0"/>
              </a:br>
              <a:r>
                <a:rPr lang="de-DE" sz="1000" b="1" dirty="0" smtClean="0"/>
                <a:t>15%</a:t>
              </a:r>
              <a:endParaRPr lang="de-DE" sz="1000" b="1" dirty="0"/>
            </a:p>
          </p:txBody>
        </p:sp>
      </p:grp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70" y="3686835"/>
            <a:ext cx="3241566" cy="2448271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Textfeld 26"/>
          <p:cNvSpPr txBox="1"/>
          <p:nvPr/>
        </p:nvSpPr>
        <p:spPr>
          <a:xfrm>
            <a:off x="489146" y="3686835"/>
            <a:ext cx="1058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/>
              <a:t>Montaj işleri</a:t>
            </a:r>
            <a:endParaRPr lang="de-DE" sz="1200" b="1" dirty="0"/>
          </a:p>
        </p:txBody>
      </p:sp>
      <p:sp>
        <p:nvSpPr>
          <p:cNvPr id="28" name="Textfeld 27"/>
          <p:cNvSpPr txBox="1"/>
          <p:nvPr/>
        </p:nvSpPr>
        <p:spPr>
          <a:xfrm>
            <a:off x="2753260" y="3843868"/>
            <a:ext cx="9721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00" b="1" dirty="0" smtClean="0"/>
              <a:t>Pano Montajı </a:t>
            </a:r>
            <a:r>
              <a:rPr lang="tr-TR" sz="1000" b="1" dirty="0" smtClean="0"/>
              <a:t>İşçiliği </a:t>
            </a:r>
            <a:r>
              <a:rPr lang="de-DE" sz="1000" b="1" dirty="0" smtClean="0"/>
              <a:t>30</a:t>
            </a:r>
            <a:r>
              <a:rPr lang="de-DE" sz="1000" b="1" dirty="0" smtClean="0"/>
              <a:t>%</a:t>
            </a:r>
            <a:endParaRPr lang="de-DE" sz="1000" b="1" dirty="0"/>
          </a:p>
        </p:txBody>
      </p:sp>
      <p:sp>
        <p:nvSpPr>
          <p:cNvPr id="29" name="Textfeld 28"/>
          <p:cNvSpPr txBox="1"/>
          <p:nvPr/>
        </p:nvSpPr>
        <p:spPr>
          <a:xfrm>
            <a:off x="899592" y="5631051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00" b="1" dirty="0" smtClean="0"/>
              <a:t>Saha </a:t>
            </a:r>
            <a:r>
              <a:rPr lang="tr-TR" sz="1000" b="1" dirty="0" smtClean="0"/>
              <a:t>Montajı İşçiliği </a:t>
            </a:r>
            <a:r>
              <a:rPr lang="de-DE" sz="1000" b="1" dirty="0" smtClean="0"/>
              <a:t> </a:t>
            </a:r>
            <a:r>
              <a:rPr lang="de-DE" sz="1000" b="1" dirty="0" smtClean="0"/>
              <a:t>70%</a:t>
            </a:r>
            <a:endParaRPr lang="de-DE" sz="1000" b="1" dirty="0"/>
          </a:p>
        </p:txBody>
      </p:sp>
      <p:pic>
        <p:nvPicPr>
          <p:cNvPr id="25" name="Picture 3" descr="W:\Tanja\Buttons\Menü_Button_grün.png">
            <a:hlinkClick r:id="rId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72796" y="143260"/>
            <a:ext cx="550631" cy="75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695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2"/>
          <p:cNvSpPr>
            <a:spLocks noGrp="1"/>
          </p:cNvSpPr>
          <p:nvPr>
            <p:ph idx="1"/>
          </p:nvPr>
        </p:nvSpPr>
        <p:spPr>
          <a:xfrm>
            <a:off x="4682956" y="1361288"/>
            <a:ext cx="4353540" cy="4680520"/>
          </a:xfrm>
        </p:spPr>
        <p:txBody>
          <a:bodyPr lIns="216000"/>
          <a:lstStyle/>
          <a:p>
            <a:pPr lvl="1" algn="ctr">
              <a:buNone/>
            </a:pPr>
            <a:endParaRPr lang="tr-TR" sz="2400" b="1" dirty="0" smtClean="0"/>
          </a:p>
          <a:p>
            <a:pPr lvl="1" algn="ctr">
              <a:buNone/>
            </a:pPr>
            <a:r>
              <a:rPr lang="de-DE" sz="2400" b="1" dirty="0" smtClean="0"/>
              <a:t>Max</a:t>
            </a:r>
            <a:r>
              <a:rPr lang="tr-TR" sz="2400" b="1" dirty="0" err="1" smtClean="0"/>
              <a:t>imum</a:t>
            </a:r>
            <a:r>
              <a:rPr lang="tr-TR" sz="2400" b="1" dirty="0" smtClean="0"/>
              <a:t> Karlılık</a:t>
            </a:r>
            <a:r>
              <a:rPr lang="tr-TR" sz="2400" b="1" dirty="0" smtClean="0"/>
              <a:t>!</a:t>
            </a:r>
          </a:p>
          <a:p>
            <a:pPr lvl="1" algn="ctr">
              <a:buNone/>
            </a:pPr>
            <a:endParaRPr lang="de-DE" sz="1600" b="1" dirty="0" smtClean="0"/>
          </a:p>
          <a:p>
            <a:pPr marL="0" lvl="1" indent="0" algn="just">
              <a:buNone/>
            </a:pPr>
            <a:r>
              <a:rPr lang="tr-TR" dirty="0" smtClean="0"/>
              <a:t>Hem Müşteri </a:t>
            </a:r>
            <a:r>
              <a:rPr lang="tr-TR" dirty="0" err="1" smtClean="0"/>
              <a:t>hemde</a:t>
            </a:r>
            <a:r>
              <a:rPr lang="tr-TR" dirty="0" smtClean="0"/>
              <a:t> Makine üreticisi için</a:t>
            </a:r>
          </a:p>
          <a:p>
            <a:pPr marL="0" lvl="1" indent="0" algn="just">
              <a:buNone/>
            </a:pPr>
            <a:r>
              <a:rPr lang="tr-TR" dirty="0" smtClean="0"/>
              <a:t>«</a:t>
            </a:r>
            <a:r>
              <a:rPr lang="tr-TR" sz="2000" b="1" dirty="0" smtClean="0">
                <a:solidFill>
                  <a:srgbClr val="FF0000"/>
                </a:solidFill>
              </a:rPr>
              <a:t>Toplam Sahip Olma </a:t>
            </a:r>
            <a:r>
              <a:rPr lang="tr-TR" sz="2000" b="1" dirty="0" smtClean="0">
                <a:solidFill>
                  <a:srgbClr val="FF0000"/>
                </a:solidFill>
              </a:rPr>
              <a:t>Maliyeti</a:t>
            </a:r>
            <a:r>
              <a:rPr lang="tr-TR" b="1" dirty="0" smtClean="0"/>
              <a:t>»</a:t>
            </a:r>
            <a:r>
              <a:rPr lang="tr-TR" dirty="0" smtClean="0"/>
              <a:t> </a:t>
            </a:r>
            <a:r>
              <a:rPr lang="tr-TR" sz="1600" dirty="0"/>
              <a:t>d</a:t>
            </a:r>
            <a:r>
              <a:rPr lang="tr-TR" sz="1600" dirty="0" smtClean="0"/>
              <a:t>emektir!</a:t>
            </a:r>
          </a:p>
          <a:p>
            <a:pPr marL="0" lvl="1" indent="0" algn="just">
              <a:buNone/>
            </a:pPr>
            <a:r>
              <a:rPr lang="tr-TR" sz="1600" b="1" dirty="0" smtClean="0"/>
              <a:t> </a:t>
            </a:r>
            <a:r>
              <a:rPr lang="de-DE" sz="1600" b="1" dirty="0" smtClean="0"/>
              <a:t>	</a:t>
            </a:r>
          </a:p>
          <a:p>
            <a:pPr lvl="1">
              <a:buNone/>
            </a:pPr>
            <a:endParaRPr lang="de-DE" sz="1600" b="1" dirty="0" smtClean="0"/>
          </a:p>
          <a:p>
            <a:pPr lvl="1">
              <a:buNone/>
            </a:pPr>
            <a:r>
              <a:rPr lang="de-DE" sz="1600" b="1" dirty="0" smtClean="0"/>
              <a:t>	</a:t>
            </a:r>
            <a:endParaRPr lang="de-DE" sz="1800" b="1" dirty="0" smtClean="0"/>
          </a:p>
        </p:txBody>
      </p:sp>
      <p:grpSp>
        <p:nvGrpSpPr>
          <p:cNvPr id="13" name="Gruppieren 12"/>
          <p:cNvGrpSpPr/>
          <p:nvPr/>
        </p:nvGrpSpPr>
        <p:grpSpPr>
          <a:xfrm>
            <a:off x="4860032" y="3707716"/>
            <a:ext cx="1317067" cy="2961644"/>
            <a:chOff x="7885484" y="3368840"/>
            <a:chExt cx="1317067" cy="2961644"/>
          </a:xfrm>
        </p:grpSpPr>
        <p:pic>
          <p:nvPicPr>
            <p:cNvPr id="10242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715"/>
            <a:stretch/>
          </p:blipFill>
          <p:spPr bwMode="auto">
            <a:xfrm>
              <a:off x="8191500" y="3368840"/>
              <a:ext cx="1011051" cy="2961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Ellipse 1"/>
            <p:cNvSpPr/>
            <p:nvPr/>
          </p:nvSpPr>
          <p:spPr>
            <a:xfrm rot="2542866">
              <a:off x="7885484" y="3374810"/>
              <a:ext cx="668975" cy="85777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/>
            </a:p>
          </p:txBody>
        </p:sp>
      </p:grpSp>
      <p:pic>
        <p:nvPicPr>
          <p:cNvPr id="10244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836902" y="3960692"/>
            <a:ext cx="999438" cy="2681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uppieren 13"/>
          <p:cNvGrpSpPr/>
          <p:nvPr/>
        </p:nvGrpSpPr>
        <p:grpSpPr>
          <a:xfrm>
            <a:off x="6287943" y="2996952"/>
            <a:ext cx="1616938" cy="3757178"/>
            <a:chOff x="6356745" y="3807568"/>
            <a:chExt cx="1472922" cy="2677058"/>
          </a:xfrm>
        </p:grpSpPr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6745" y="3838189"/>
              <a:ext cx="1327054" cy="2646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Ellipse 40"/>
            <p:cNvSpPr/>
            <p:nvPr/>
          </p:nvSpPr>
          <p:spPr>
            <a:xfrm rot="2542866">
              <a:off x="7580255" y="3807568"/>
              <a:ext cx="249412" cy="8665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/>
            </a:p>
          </p:txBody>
        </p:sp>
      </p:grpSp>
      <p:pic>
        <p:nvPicPr>
          <p:cNvPr id="43" name="Picture 3" descr="W:\Tanja\Buttons\Menü_Button_grün.png">
            <a:hlinkClick r:id="rId5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72796" y="143260"/>
            <a:ext cx="550631" cy="75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hteck 38"/>
          <p:cNvSpPr/>
          <p:nvPr/>
        </p:nvSpPr>
        <p:spPr>
          <a:xfrm>
            <a:off x="214282" y="2571744"/>
            <a:ext cx="4143404" cy="207170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Abgerundetes Rechteck 39"/>
          <p:cNvSpPr/>
          <p:nvPr/>
        </p:nvSpPr>
        <p:spPr>
          <a:xfrm>
            <a:off x="539552" y="1700808"/>
            <a:ext cx="1512168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CC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 smtClean="0">
                <a:solidFill>
                  <a:schemeClr val="tx1"/>
                </a:solidFill>
              </a:rPr>
              <a:t>Mühendislik</a:t>
            </a:r>
            <a:endParaRPr lang="de-DE" sz="1600" b="1" dirty="0">
              <a:solidFill>
                <a:schemeClr val="tx1"/>
              </a:solidFill>
            </a:endParaRPr>
          </a:p>
        </p:txBody>
      </p:sp>
      <p:sp>
        <p:nvSpPr>
          <p:cNvPr id="42" name="Abgerundetes Rechteck 41"/>
          <p:cNvSpPr/>
          <p:nvPr/>
        </p:nvSpPr>
        <p:spPr>
          <a:xfrm>
            <a:off x="539552" y="2636912"/>
            <a:ext cx="1512168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CC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 smtClean="0">
                <a:solidFill>
                  <a:schemeClr val="tx1"/>
                </a:solidFill>
              </a:rPr>
              <a:t>Satınalma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44" name="Abgerundetes Rechteck 43"/>
          <p:cNvSpPr/>
          <p:nvPr/>
        </p:nvSpPr>
        <p:spPr>
          <a:xfrm>
            <a:off x="539552" y="3573016"/>
            <a:ext cx="1512168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CC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tx1"/>
                </a:solidFill>
              </a:rPr>
              <a:t>İmalat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45" name="Abgerundetes Rechteck 44"/>
          <p:cNvSpPr/>
          <p:nvPr/>
        </p:nvSpPr>
        <p:spPr>
          <a:xfrm>
            <a:off x="539552" y="4509120"/>
            <a:ext cx="1512168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CC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err="1" smtClean="0">
                <a:solidFill>
                  <a:schemeClr val="tx1"/>
                </a:solidFill>
              </a:rPr>
              <a:t>Servi</a:t>
            </a:r>
            <a:r>
              <a:rPr lang="tr-TR" b="1" dirty="0" smtClean="0">
                <a:solidFill>
                  <a:schemeClr val="tx1"/>
                </a:solidFill>
              </a:rPr>
              <a:t>s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46" name="Abgerundetes Rechteck 45"/>
          <p:cNvSpPr/>
          <p:nvPr/>
        </p:nvSpPr>
        <p:spPr>
          <a:xfrm>
            <a:off x="539552" y="5445224"/>
            <a:ext cx="1512168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CC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tx1"/>
                </a:solidFill>
              </a:rPr>
              <a:t>Son Kullanıcı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47" name="Pfeil nach unten 46"/>
          <p:cNvSpPr/>
          <p:nvPr/>
        </p:nvSpPr>
        <p:spPr>
          <a:xfrm>
            <a:off x="1043608" y="2276872"/>
            <a:ext cx="534918" cy="432048"/>
          </a:xfrm>
          <a:prstGeom prst="downArrow">
            <a:avLst/>
          </a:prstGeom>
          <a:solidFill>
            <a:srgbClr val="00CC00"/>
          </a:solidFill>
          <a:ln>
            <a:solidFill>
              <a:srgbClr val="00CC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Pfeil nach unten 47"/>
          <p:cNvSpPr/>
          <p:nvPr/>
        </p:nvSpPr>
        <p:spPr>
          <a:xfrm>
            <a:off x="1043608" y="3212976"/>
            <a:ext cx="534918" cy="432048"/>
          </a:xfrm>
          <a:prstGeom prst="downArrow">
            <a:avLst/>
          </a:prstGeom>
          <a:solidFill>
            <a:srgbClr val="00CC00"/>
          </a:solidFill>
          <a:ln>
            <a:solidFill>
              <a:srgbClr val="00CC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Pfeil nach unten 48"/>
          <p:cNvSpPr/>
          <p:nvPr/>
        </p:nvSpPr>
        <p:spPr>
          <a:xfrm>
            <a:off x="1043608" y="4149080"/>
            <a:ext cx="534918" cy="432048"/>
          </a:xfrm>
          <a:prstGeom prst="downArrow">
            <a:avLst/>
          </a:prstGeom>
          <a:solidFill>
            <a:srgbClr val="00CC00"/>
          </a:solidFill>
          <a:ln>
            <a:solidFill>
              <a:srgbClr val="00CC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0" name="Pfeil nach unten 49"/>
          <p:cNvSpPr/>
          <p:nvPr/>
        </p:nvSpPr>
        <p:spPr>
          <a:xfrm>
            <a:off x="1043608" y="5085184"/>
            <a:ext cx="534918" cy="432048"/>
          </a:xfrm>
          <a:prstGeom prst="downArrow">
            <a:avLst/>
          </a:prstGeom>
          <a:solidFill>
            <a:srgbClr val="00CC00"/>
          </a:solidFill>
          <a:ln>
            <a:solidFill>
              <a:srgbClr val="00CC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Abgerundetes Rechteck 50"/>
          <p:cNvSpPr/>
          <p:nvPr/>
        </p:nvSpPr>
        <p:spPr>
          <a:xfrm>
            <a:off x="539552" y="836712"/>
            <a:ext cx="1512168" cy="432048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i="1" dirty="0" smtClean="0">
                <a:solidFill>
                  <a:schemeClr val="tx1"/>
                </a:solidFill>
              </a:rPr>
              <a:t>Makine </a:t>
            </a:r>
            <a:r>
              <a:rPr lang="tr-TR" sz="1200" i="1" dirty="0" smtClean="0">
                <a:solidFill>
                  <a:schemeClr val="tx1"/>
                </a:solidFill>
              </a:rPr>
              <a:t>Üreticisi</a:t>
            </a:r>
            <a:endParaRPr lang="de-DE" sz="1200" i="1" dirty="0">
              <a:solidFill>
                <a:schemeClr val="tx1"/>
              </a:solidFill>
            </a:endParaRPr>
          </a:p>
        </p:txBody>
      </p:sp>
      <p:grpSp>
        <p:nvGrpSpPr>
          <p:cNvPr id="52" name="Gruppieren 51"/>
          <p:cNvGrpSpPr/>
          <p:nvPr/>
        </p:nvGrpSpPr>
        <p:grpSpPr>
          <a:xfrm>
            <a:off x="2051720" y="1700808"/>
            <a:ext cx="2407126" cy="717228"/>
            <a:chOff x="2051720" y="1700808"/>
            <a:chExt cx="2248778" cy="717228"/>
          </a:xfrm>
        </p:grpSpPr>
        <p:sp>
          <p:nvSpPr>
            <p:cNvPr id="53" name="Abgerundetes Rechteck 52"/>
            <p:cNvSpPr/>
            <p:nvPr/>
          </p:nvSpPr>
          <p:spPr>
            <a:xfrm>
              <a:off x="2339752" y="1700808"/>
              <a:ext cx="1960746" cy="71722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i="1" dirty="0" smtClean="0">
                  <a:solidFill>
                    <a:schemeClr val="tx1"/>
                  </a:solidFill>
                </a:rPr>
                <a:t>Çözüm</a:t>
              </a:r>
              <a:endParaRPr lang="de-DE" b="1" i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tr-TR" sz="1200" b="1" i="1" dirty="0" smtClean="0">
                  <a:solidFill>
                    <a:schemeClr val="tx1"/>
                  </a:solidFill>
                </a:rPr>
                <a:t>Basit, Güvenilir, Standart</a:t>
              </a:r>
              <a:endParaRPr lang="de-DE" sz="1200" b="1" i="1" dirty="0">
                <a:solidFill>
                  <a:schemeClr val="tx1"/>
                </a:solidFill>
              </a:endParaRPr>
            </a:p>
          </p:txBody>
        </p:sp>
        <p:cxnSp>
          <p:nvCxnSpPr>
            <p:cNvPr id="54" name="Gerade Verbindung 53"/>
            <p:cNvCxnSpPr>
              <a:stCxn id="40" idx="3"/>
              <a:endCxn id="53" idx="1"/>
            </p:cNvCxnSpPr>
            <p:nvPr/>
          </p:nvCxnSpPr>
          <p:spPr>
            <a:xfrm>
              <a:off x="2051720" y="1988840"/>
              <a:ext cx="288032" cy="70582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Pfeil nach unten 54"/>
          <p:cNvSpPr/>
          <p:nvPr/>
        </p:nvSpPr>
        <p:spPr>
          <a:xfrm>
            <a:off x="1187624" y="1340768"/>
            <a:ext cx="288032" cy="288032"/>
          </a:xfrm>
          <a:prstGeom prst="downArrow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56" name="Gruppieren 55"/>
          <p:cNvGrpSpPr/>
          <p:nvPr/>
        </p:nvGrpSpPr>
        <p:grpSpPr>
          <a:xfrm>
            <a:off x="2500298" y="857232"/>
            <a:ext cx="1800200" cy="792088"/>
            <a:chOff x="2500298" y="857232"/>
            <a:chExt cx="1800200" cy="792088"/>
          </a:xfrm>
        </p:grpSpPr>
        <p:sp>
          <p:nvSpPr>
            <p:cNvPr id="57" name="Abgerundetes Rechteck 56"/>
            <p:cNvSpPr/>
            <p:nvPr/>
          </p:nvSpPr>
          <p:spPr>
            <a:xfrm>
              <a:off x="2500298" y="857232"/>
              <a:ext cx="1800200" cy="43204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1200" i="1" dirty="0" smtClean="0">
                  <a:solidFill>
                    <a:schemeClr val="tx1"/>
                  </a:solidFill>
                </a:rPr>
                <a:t>Bölümlerin İhtiyaçları</a:t>
              </a:r>
              <a:endParaRPr lang="de-DE" sz="1200" i="1" dirty="0">
                <a:solidFill>
                  <a:schemeClr val="tx1"/>
                </a:solidFill>
              </a:endParaRPr>
            </a:p>
          </p:txBody>
        </p:sp>
        <p:sp>
          <p:nvSpPr>
            <p:cNvPr id="58" name="Pfeil nach unten 57"/>
            <p:cNvSpPr/>
            <p:nvPr/>
          </p:nvSpPr>
          <p:spPr>
            <a:xfrm>
              <a:off x="3292386" y="1361288"/>
              <a:ext cx="288032" cy="288032"/>
            </a:xfrm>
            <a:prstGeom prst="downArrow">
              <a:avLst/>
            </a:pr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59" name="Gruppieren 58"/>
          <p:cNvGrpSpPr/>
          <p:nvPr/>
        </p:nvGrpSpPr>
        <p:grpSpPr>
          <a:xfrm>
            <a:off x="2051720" y="2636912"/>
            <a:ext cx="2305966" cy="576064"/>
            <a:chOff x="2051720" y="2636912"/>
            <a:chExt cx="2305966" cy="576064"/>
          </a:xfrm>
        </p:grpSpPr>
        <p:sp>
          <p:nvSpPr>
            <p:cNvPr id="60" name="Abgerundetes Rechteck 59"/>
            <p:cNvSpPr/>
            <p:nvPr/>
          </p:nvSpPr>
          <p:spPr>
            <a:xfrm>
              <a:off x="2339752" y="2636912"/>
              <a:ext cx="2017934" cy="57606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i="1" dirty="0" smtClean="0">
                  <a:solidFill>
                    <a:schemeClr val="tx1"/>
                  </a:solidFill>
                </a:rPr>
                <a:t>Fiyat</a:t>
              </a:r>
              <a:endParaRPr lang="de-DE" b="1" i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tr-TR" sz="1200" b="1" i="1" dirty="0" smtClean="0">
                  <a:solidFill>
                    <a:schemeClr val="tx1"/>
                  </a:solidFill>
                </a:rPr>
                <a:t>Ucuz ve Sürekli</a:t>
              </a:r>
              <a:endParaRPr lang="de-DE" sz="1200" b="1" i="1" dirty="0">
                <a:solidFill>
                  <a:schemeClr val="tx1"/>
                </a:solidFill>
              </a:endParaRPr>
            </a:p>
          </p:txBody>
        </p:sp>
        <p:cxnSp>
          <p:nvCxnSpPr>
            <p:cNvPr id="61" name="Gerade Verbindung 60"/>
            <p:cNvCxnSpPr/>
            <p:nvPr/>
          </p:nvCxnSpPr>
          <p:spPr>
            <a:xfrm>
              <a:off x="2051720" y="2924944"/>
              <a:ext cx="288032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uppieren 61"/>
          <p:cNvGrpSpPr/>
          <p:nvPr/>
        </p:nvGrpSpPr>
        <p:grpSpPr>
          <a:xfrm>
            <a:off x="2051720" y="3573016"/>
            <a:ext cx="2305966" cy="576064"/>
            <a:chOff x="2051720" y="3573016"/>
            <a:chExt cx="2305966" cy="576064"/>
          </a:xfrm>
        </p:grpSpPr>
        <p:sp>
          <p:nvSpPr>
            <p:cNvPr id="63" name="Abgerundetes Rechteck 62"/>
            <p:cNvSpPr/>
            <p:nvPr/>
          </p:nvSpPr>
          <p:spPr>
            <a:xfrm>
              <a:off x="2339752" y="3573016"/>
              <a:ext cx="2017934" cy="57606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i="1" dirty="0" smtClean="0">
                  <a:solidFill>
                    <a:schemeClr val="tx1"/>
                  </a:solidFill>
                </a:rPr>
                <a:t>Verimlilik</a:t>
              </a:r>
              <a:endParaRPr lang="de-DE" b="1" i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tr-TR" sz="1200" b="1" i="1" dirty="0" smtClean="0">
                  <a:solidFill>
                    <a:schemeClr val="tx1"/>
                  </a:solidFill>
                </a:rPr>
                <a:t>Problemsiz, Dayanıklı </a:t>
              </a:r>
              <a:endParaRPr lang="de-DE" sz="1200" b="1" i="1" dirty="0">
                <a:solidFill>
                  <a:schemeClr val="tx1"/>
                </a:solidFill>
              </a:endParaRPr>
            </a:p>
          </p:txBody>
        </p:sp>
        <p:cxnSp>
          <p:nvCxnSpPr>
            <p:cNvPr id="64" name="Gerade Verbindung 63"/>
            <p:cNvCxnSpPr/>
            <p:nvPr/>
          </p:nvCxnSpPr>
          <p:spPr>
            <a:xfrm>
              <a:off x="2051720" y="3861048"/>
              <a:ext cx="288032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uppieren 64"/>
          <p:cNvGrpSpPr/>
          <p:nvPr/>
        </p:nvGrpSpPr>
        <p:grpSpPr>
          <a:xfrm>
            <a:off x="2051720" y="4509119"/>
            <a:ext cx="2305966" cy="717229"/>
            <a:chOff x="2051720" y="4509119"/>
            <a:chExt cx="2305966" cy="717229"/>
          </a:xfrm>
        </p:grpSpPr>
        <p:sp>
          <p:nvSpPr>
            <p:cNvPr id="66" name="Abgerundetes Rechteck 65"/>
            <p:cNvSpPr/>
            <p:nvPr/>
          </p:nvSpPr>
          <p:spPr>
            <a:xfrm>
              <a:off x="2339752" y="4509119"/>
              <a:ext cx="2017934" cy="7172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i="1" dirty="0" smtClean="0">
                  <a:solidFill>
                    <a:schemeClr val="tx1"/>
                  </a:solidFill>
                </a:rPr>
                <a:t>Kullanıcı </a:t>
              </a:r>
              <a:r>
                <a:rPr lang="tr-TR" b="1" i="1" dirty="0" smtClean="0">
                  <a:solidFill>
                    <a:schemeClr val="tx1"/>
                  </a:solidFill>
                </a:rPr>
                <a:t>Dostu</a:t>
              </a:r>
              <a:endParaRPr lang="tr-TR" sz="1200" b="1" i="1" dirty="0">
                <a:solidFill>
                  <a:schemeClr val="tx1"/>
                </a:solidFill>
              </a:endParaRPr>
            </a:p>
            <a:p>
              <a:pPr algn="ctr"/>
              <a:r>
                <a:rPr lang="tr-TR" sz="1200" b="1" i="1" dirty="0" smtClean="0">
                  <a:solidFill>
                    <a:schemeClr val="tx1"/>
                  </a:solidFill>
                </a:rPr>
                <a:t>Operatör için basit ve müdahale edilebilir</a:t>
              </a:r>
              <a:endParaRPr lang="de-DE" b="1" i="1" dirty="0" smtClean="0">
                <a:solidFill>
                  <a:schemeClr val="tx1"/>
                </a:solidFill>
              </a:endParaRPr>
            </a:p>
          </p:txBody>
        </p:sp>
        <p:cxnSp>
          <p:nvCxnSpPr>
            <p:cNvPr id="67" name="Gerade Verbindung 66"/>
            <p:cNvCxnSpPr/>
            <p:nvPr/>
          </p:nvCxnSpPr>
          <p:spPr>
            <a:xfrm>
              <a:off x="2051720" y="4797152"/>
              <a:ext cx="288032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uppieren 67"/>
          <p:cNvGrpSpPr/>
          <p:nvPr/>
        </p:nvGrpSpPr>
        <p:grpSpPr>
          <a:xfrm>
            <a:off x="2051720" y="5445224"/>
            <a:ext cx="2305966" cy="1020874"/>
            <a:chOff x="2051720" y="5445224"/>
            <a:chExt cx="2305966" cy="1020874"/>
          </a:xfrm>
        </p:grpSpPr>
        <p:sp>
          <p:nvSpPr>
            <p:cNvPr id="69" name="Abgerundetes Rechteck 68"/>
            <p:cNvSpPr/>
            <p:nvPr/>
          </p:nvSpPr>
          <p:spPr>
            <a:xfrm>
              <a:off x="2339752" y="5445224"/>
              <a:ext cx="2017934" cy="102087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i="1" dirty="0" smtClean="0">
                  <a:solidFill>
                    <a:schemeClr val="tx1"/>
                  </a:solidFill>
                </a:rPr>
                <a:t>TCO</a:t>
              </a:r>
              <a:endParaRPr lang="de-DE" b="1" i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de-DE" sz="1200" b="1" i="1" dirty="0" smtClean="0">
                  <a:solidFill>
                    <a:schemeClr val="tx1"/>
                  </a:solidFill>
                </a:rPr>
                <a:t>Total </a:t>
              </a:r>
              <a:r>
                <a:rPr lang="de-DE" sz="1200" b="1" i="1" dirty="0" err="1" smtClean="0">
                  <a:solidFill>
                    <a:schemeClr val="tx1"/>
                  </a:solidFill>
                </a:rPr>
                <a:t>cost</a:t>
              </a:r>
              <a:r>
                <a:rPr lang="de-DE" sz="1200" b="1" i="1" dirty="0" smtClean="0">
                  <a:solidFill>
                    <a:schemeClr val="tx1"/>
                  </a:solidFill>
                </a:rPr>
                <a:t> </a:t>
              </a:r>
              <a:r>
                <a:rPr lang="de-DE" sz="1200" b="1" i="1" dirty="0" err="1" smtClean="0">
                  <a:solidFill>
                    <a:schemeClr val="tx1"/>
                  </a:solidFill>
                </a:rPr>
                <a:t>of</a:t>
              </a:r>
              <a:r>
                <a:rPr lang="de-DE" sz="1200" b="1" i="1" dirty="0" smtClean="0">
                  <a:solidFill>
                    <a:schemeClr val="tx1"/>
                  </a:solidFill>
                </a:rPr>
                <a:t> </a:t>
              </a:r>
              <a:r>
                <a:rPr lang="de-DE" sz="1200" b="1" i="1" dirty="0" err="1" smtClean="0">
                  <a:solidFill>
                    <a:schemeClr val="tx1"/>
                  </a:solidFill>
                </a:rPr>
                <a:t>ownership</a:t>
              </a:r>
              <a:endParaRPr lang="tr-TR" sz="1200" b="1" i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tr-TR" sz="1400" b="1" i="1" dirty="0" smtClean="0">
                  <a:solidFill>
                    <a:srgbClr val="FF0000"/>
                  </a:solidFill>
                </a:rPr>
                <a:t>Toplam sahip olma Maliyeti</a:t>
              </a:r>
              <a:endParaRPr lang="de-DE" sz="1400" b="1" i="1" dirty="0">
                <a:solidFill>
                  <a:srgbClr val="FF0000"/>
                </a:solidFill>
              </a:endParaRPr>
            </a:p>
          </p:txBody>
        </p:sp>
        <p:cxnSp>
          <p:nvCxnSpPr>
            <p:cNvPr id="70" name="Gerade Verbindung 69"/>
            <p:cNvCxnSpPr/>
            <p:nvPr/>
          </p:nvCxnSpPr>
          <p:spPr>
            <a:xfrm>
              <a:off x="2051720" y="5733256"/>
              <a:ext cx="288032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3172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2379ee851ecfbc6573ea64d5def97c45666b4"/>
</p:tagLst>
</file>

<file path=ppt/theme/theme1.xml><?xml version="1.0" encoding="utf-8"?>
<a:theme xmlns:a="http://schemas.openxmlformats.org/drawingml/2006/main" name="PPT-Vorlage 2010_10">
  <a:themeElements>
    <a:clrScheme name="Murrelektronik">
      <a:dk1>
        <a:sysClr val="windowText" lastClr="000000"/>
      </a:dk1>
      <a:lt1>
        <a:sysClr val="window" lastClr="FFFFFF"/>
      </a:lt1>
      <a:dk2>
        <a:srgbClr val="59B224"/>
      </a:dk2>
      <a:lt2>
        <a:srgbClr val="EEECE1"/>
      </a:lt2>
      <a:accent1>
        <a:srgbClr val="356915"/>
      </a:accent1>
      <a:accent2>
        <a:srgbClr val="59B224"/>
      </a:accent2>
      <a:accent3>
        <a:srgbClr val="A9D78D"/>
      </a:accent3>
      <a:accent4>
        <a:srgbClr val="7F7F7F"/>
      </a:accent4>
      <a:accent5>
        <a:srgbClr val="BFBFBF"/>
      </a:accent5>
      <a:accent6>
        <a:srgbClr val="F2F2F2"/>
      </a:accent6>
      <a:hlink>
        <a:srgbClr val="59B224"/>
      </a:hlink>
      <a:folHlink>
        <a:srgbClr val="59B224"/>
      </a:folHlink>
    </a:clrScheme>
    <a:fontScheme name="Murrelektronik">
      <a:majorFont>
        <a:latin typeface="Murrelektronik Thesis"/>
        <a:ea typeface=""/>
        <a:cs typeface=""/>
      </a:majorFont>
      <a:minorFont>
        <a:latin typeface="Murrelektronik Thesis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PPT-Vorlage 2010_10</Template>
  <TotalTime>169</TotalTime>
  <Words>420</Words>
  <Application>Microsoft Office PowerPoint</Application>
  <PresentationFormat>Ekran Gösterisi (4:3)</PresentationFormat>
  <Paragraphs>127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12" baseType="lpstr">
      <vt:lpstr>Arial</vt:lpstr>
      <vt:lpstr>Arial Black</vt:lpstr>
      <vt:lpstr>Murrelektronik Thesis</vt:lpstr>
      <vt:lpstr>Wingdings</vt:lpstr>
      <vt:lpstr>PPT-Vorlage 2010_10</vt:lpstr>
      <vt:lpstr>Düz bağlantıya göre Dağıtılmış otomasyon teknolojisi</vt:lpstr>
      <vt:lpstr>Pratik Örnek:  8 tane sensör Düz bağlantı  wp : Bağlantı noktası (her bir klemens vidası)</vt:lpstr>
      <vt:lpstr>PowerPoint Sunusu</vt:lpstr>
      <vt:lpstr>Otomasyon maliyeti hesabı Çağdaş Makine Siemens vs. Murr</vt:lpstr>
      <vt:lpstr>Saha I/o sistemi cube67+</vt:lpstr>
      <vt:lpstr>PowerPoint Sunusu</vt:lpstr>
      <vt:lpstr>PowerPoint Sunusu</vt:lpstr>
    </vt:vector>
  </TitlesOfParts>
  <Company>Murrelektronik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Dezentrale installationstechnik</dc:title>
  <dc:creator>Ruether</dc:creator>
  <cp:lastModifiedBy>fatih mutlu</cp:lastModifiedBy>
  <cp:revision>92</cp:revision>
  <dcterms:created xsi:type="dcterms:W3CDTF">2013-11-04T12:43:17Z</dcterms:created>
  <dcterms:modified xsi:type="dcterms:W3CDTF">2016-05-23T14:46:59Z</dcterms:modified>
</cp:coreProperties>
</file>